
<file path=[Content_Types].xml><?xml version="1.0" encoding="utf-8"?>
<Types xmlns="http://schemas.openxmlformats.org/package/2006/content-types">
  <Default Extension="bin" ContentType="application/vnd.openxmlformats-officedocument.oleObject"/>
  <Default Extension="emf" ContentType="image/x-emf"/>
  <Default Extension="mp4" ContentType="video/mp4"/>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7" r:id="rId1"/>
    <p:sldMasterId id="2147483955" r:id="rId2"/>
    <p:sldMasterId id="2147483980" r:id="rId3"/>
    <p:sldMasterId id="2147483993" r:id="rId4"/>
    <p:sldMasterId id="2147484237" r:id="rId5"/>
    <p:sldMasterId id="2147485494" r:id="rId6"/>
    <p:sldMasterId id="2147485506" r:id="rId7"/>
    <p:sldMasterId id="2147485567" r:id="rId8"/>
    <p:sldMasterId id="2147485616" r:id="rId9"/>
    <p:sldMasterId id="2147485628" r:id="rId10"/>
  </p:sldMasterIdLst>
  <p:notesMasterIdLst>
    <p:notesMasterId r:id="rId56"/>
  </p:notesMasterIdLst>
  <p:handoutMasterIdLst>
    <p:handoutMasterId r:id="rId57"/>
  </p:handoutMasterIdLst>
  <p:sldIdLst>
    <p:sldId id="722" r:id="rId11"/>
    <p:sldId id="6056" r:id="rId12"/>
    <p:sldId id="4515" r:id="rId13"/>
    <p:sldId id="4879" r:id="rId14"/>
    <p:sldId id="5238" r:id="rId15"/>
    <p:sldId id="4575" r:id="rId16"/>
    <p:sldId id="6041" r:id="rId17"/>
    <p:sldId id="6042" r:id="rId18"/>
    <p:sldId id="6043" r:id="rId19"/>
    <p:sldId id="6044" r:id="rId20"/>
    <p:sldId id="6045" r:id="rId21"/>
    <p:sldId id="6046" r:id="rId22"/>
    <p:sldId id="4826" r:id="rId23"/>
    <p:sldId id="4723" r:id="rId24"/>
    <p:sldId id="4724" r:id="rId25"/>
    <p:sldId id="6048" r:id="rId26"/>
    <p:sldId id="4725" r:id="rId27"/>
    <p:sldId id="4722" r:id="rId28"/>
    <p:sldId id="6047" r:id="rId29"/>
    <p:sldId id="4727" r:id="rId30"/>
    <p:sldId id="4827" r:id="rId31"/>
    <p:sldId id="4816" r:id="rId32"/>
    <p:sldId id="4811" r:id="rId33"/>
    <p:sldId id="6040" r:id="rId34"/>
    <p:sldId id="6050" r:id="rId35"/>
    <p:sldId id="6052" r:id="rId36"/>
    <p:sldId id="4791" r:id="rId37"/>
    <p:sldId id="4860" r:id="rId38"/>
    <p:sldId id="6053" r:id="rId39"/>
    <p:sldId id="4813" r:id="rId40"/>
    <p:sldId id="4817" r:id="rId41"/>
    <p:sldId id="6049" r:id="rId42"/>
    <p:sldId id="4819" r:id="rId43"/>
    <p:sldId id="6054" r:id="rId44"/>
    <p:sldId id="5503" r:id="rId45"/>
    <p:sldId id="6038" r:id="rId46"/>
    <p:sldId id="5461" r:id="rId47"/>
    <p:sldId id="5468" r:id="rId48"/>
    <p:sldId id="6035" r:id="rId49"/>
    <p:sldId id="5993" r:id="rId50"/>
    <p:sldId id="5528" r:id="rId51"/>
    <p:sldId id="5992" r:id="rId52"/>
    <p:sldId id="5525" r:id="rId53"/>
    <p:sldId id="5526" r:id="rId54"/>
    <p:sldId id="6057" r:id="rId5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0432FF"/>
    <a:srgbClr val="F7E7BC"/>
    <a:srgbClr val="FFDFEB"/>
    <a:srgbClr val="F3BDB8"/>
    <a:srgbClr val="5A4E2C"/>
    <a:srgbClr val="BBD3FC"/>
    <a:srgbClr val="D5B6FC"/>
    <a:srgbClr val="BA55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0"/>
    <p:restoredTop sz="90248"/>
  </p:normalViewPr>
  <p:slideViewPr>
    <p:cSldViewPr>
      <p:cViewPr varScale="1">
        <p:scale>
          <a:sx n="117" d="100"/>
          <a:sy n="117" d="100"/>
        </p:scale>
        <p:origin x="1434"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tableStyles" Target="tableStyles.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4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viewProps" Target="viewProps.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handoutMaster" Target="handoutMasters/handoutMaster1.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LSERCS\Desktop\ALSER%20Thesis\Thesis_September2017\Figures\fig17.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576127861041013"/>
          <c:y val="5.0925925925925923E-2"/>
          <c:w val="0.8320170522473963"/>
          <c:h val="0.74393700787401562"/>
        </c:manualLayout>
      </c:layout>
      <c:lineChart>
        <c:grouping val="standard"/>
        <c:varyColors val="0"/>
        <c:ser>
          <c:idx val="0"/>
          <c:order val="0"/>
          <c:tx>
            <c:strRef>
              <c:f>'E:\Bilkent PhD\Publications\Slider_2018\[SLIDER_Window_Size_Sweep.xlsx]ReadLength100, E=5_8_20'!$B$1</c:f>
              <c:strCache>
                <c:ptCount val="1"/>
                <c:pt idx="0">
                  <c:v>FP</c:v>
                </c:pt>
              </c:strCache>
            </c:strRef>
          </c:tx>
          <c:spPr>
            <a:ln w="28575" cap="rnd">
              <a:solidFill>
                <a:schemeClr val="accent1"/>
              </a:solidFill>
              <a:prstDash val="sysDash"/>
              <a:round/>
            </a:ln>
            <a:effectLst/>
          </c:spPr>
          <c:marker>
            <c:symbol val="circle"/>
            <c:size val="14"/>
            <c:spPr>
              <a:solidFill>
                <a:schemeClr val="bg1"/>
              </a:solidFill>
              <a:ln w="19050">
                <a:solidFill>
                  <a:schemeClr val="accent1"/>
                </a:solidFill>
                <a:round/>
              </a:ln>
              <a:effectLst/>
            </c:spPr>
          </c:marker>
          <c:dPt>
            <c:idx val="0"/>
            <c:marker>
              <c:symbol val="circle"/>
              <c:size val="14"/>
              <c:spPr>
                <a:solidFill>
                  <a:schemeClr val="bg1"/>
                </a:solidFill>
                <a:ln w="19050">
                  <a:solidFill>
                    <a:schemeClr val="accent1"/>
                  </a:solidFill>
                  <a:round/>
                </a:ln>
                <a:effectLst/>
              </c:spPr>
            </c:marker>
            <c:bubble3D val="0"/>
            <c:extLst>
              <c:ext xmlns:c16="http://schemas.microsoft.com/office/drawing/2014/chart" uri="{C3380CC4-5D6E-409C-BE32-E72D297353CC}">
                <c16:uniqueId val="{00000000-C11D-1C4E-A06F-1903C56F363D}"/>
              </c:ext>
            </c:extLst>
          </c:dPt>
          <c:dPt>
            <c:idx val="1"/>
            <c:marker>
              <c:symbol val="circle"/>
              <c:size val="14"/>
              <c:spPr>
                <a:solidFill>
                  <a:schemeClr val="bg1"/>
                </a:solidFill>
                <a:ln w="19050">
                  <a:solidFill>
                    <a:schemeClr val="accent1"/>
                  </a:solidFill>
                  <a:round/>
                </a:ln>
                <a:effectLst/>
              </c:spPr>
            </c:marker>
            <c:bubble3D val="0"/>
            <c:extLst>
              <c:ext xmlns:c16="http://schemas.microsoft.com/office/drawing/2014/chart" uri="{C3380CC4-5D6E-409C-BE32-E72D297353CC}">
                <c16:uniqueId val="{00000001-C11D-1C4E-A06F-1903C56F363D}"/>
              </c:ext>
            </c:extLst>
          </c:dPt>
          <c:dPt>
            <c:idx val="2"/>
            <c:marker>
              <c:symbol val="circle"/>
              <c:size val="14"/>
              <c:spPr>
                <a:solidFill>
                  <a:schemeClr val="bg1"/>
                </a:solidFill>
                <a:ln w="19050">
                  <a:solidFill>
                    <a:schemeClr val="accent1"/>
                  </a:solidFill>
                  <a:round/>
                </a:ln>
                <a:effectLst/>
              </c:spPr>
            </c:marker>
            <c:bubble3D val="0"/>
            <c:extLst>
              <c:ext xmlns:c16="http://schemas.microsoft.com/office/drawing/2014/chart" uri="{C3380CC4-5D6E-409C-BE32-E72D297353CC}">
                <c16:uniqueId val="{00000002-C11D-1C4E-A06F-1903C56F363D}"/>
              </c:ext>
            </c:extLst>
          </c:dPt>
          <c:dPt>
            <c:idx val="3"/>
            <c:marker>
              <c:symbol val="circle"/>
              <c:size val="22"/>
              <c:spPr>
                <a:solidFill>
                  <a:srgbClr val="FF0000"/>
                </a:solidFill>
                <a:ln w="19050">
                  <a:solidFill>
                    <a:srgbClr val="FF0000"/>
                  </a:solidFill>
                  <a:round/>
                </a:ln>
                <a:effectLst/>
              </c:spPr>
            </c:marker>
            <c:bubble3D val="0"/>
            <c:extLst>
              <c:ext xmlns:c16="http://schemas.microsoft.com/office/drawing/2014/chart" uri="{C3380CC4-5D6E-409C-BE32-E72D297353CC}">
                <c16:uniqueId val="{00000003-C11D-1C4E-A06F-1903C56F363D}"/>
              </c:ext>
            </c:extLst>
          </c:dPt>
          <c:dLbls>
            <c:dLbl>
              <c:idx val="0"/>
              <c:layout>
                <c:manualLayout>
                  <c:x val="-3.9432853698717525E-3"/>
                  <c:y val="-2.22372139543938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11D-1C4E-A06F-1903C56F363D}"/>
                </c:ext>
              </c:extLst>
            </c:dLbl>
            <c:dLbl>
              <c:idx val="1"/>
              <c:layout>
                <c:manualLayout>
                  <c:x val="-3.8418613962847403E-2"/>
                  <c:y val="-6.293708171389061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11D-1C4E-A06F-1903C56F363D}"/>
                </c:ext>
              </c:extLst>
            </c:dLbl>
            <c:numFmt formatCode="0.00%" sourceLinked="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'[1]ReadLength100, E=5_8_20'!$A$2:$A$5</c:f>
              <c:numCache>
                <c:formatCode>General</c:formatCode>
                <c:ptCount val="4"/>
                <c:pt idx="0">
                  <c:v>1</c:v>
                </c:pt>
                <c:pt idx="1">
                  <c:v>2</c:v>
                </c:pt>
                <c:pt idx="2">
                  <c:v>3</c:v>
                </c:pt>
                <c:pt idx="3">
                  <c:v>4</c:v>
                </c:pt>
              </c:numCache>
            </c:numRef>
          </c:cat>
          <c:val>
            <c:numRef>
              <c:f>'[1]ReadLength100, E=5_8_20'!$B$2:$B$5</c:f>
              <c:numCache>
                <c:formatCode>General</c:formatCode>
                <c:ptCount val="4"/>
                <c:pt idx="0">
                  <c:v>0.52858899999999998</c:v>
                </c:pt>
                <c:pt idx="1">
                  <c:v>0.17299266666666666</c:v>
                </c:pt>
                <c:pt idx="2">
                  <c:v>3.6782666666666665E-2</c:v>
                </c:pt>
                <c:pt idx="3">
                  <c:v>1.1038666666666667E-2</c:v>
                </c:pt>
              </c:numCache>
            </c:numRef>
          </c:val>
          <c:smooth val="0"/>
          <c:extLst>
            <c:ext xmlns:c16="http://schemas.microsoft.com/office/drawing/2014/chart" uri="{C3380CC4-5D6E-409C-BE32-E72D297353CC}">
              <c16:uniqueId val="{00000004-C11D-1C4E-A06F-1903C56F363D}"/>
            </c:ext>
          </c:extLst>
        </c:ser>
        <c:dLbls>
          <c:dLblPos val="t"/>
          <c:showLegendKey val="0"/>
          <c:showVal val="1"/>
          <c:showCatName val="0"/>
          <c:showSerName val="0"/>
          <c:showPercent val="0"/>
          <c:showBubbleSize val="0"/>
        </c:dLbls>
        <c:marker val="1"/>
        <c:smooth val="0"/>
        <c:axId val="372567360"/>
        <c:axId val="372571672"/>
      </c:lineChart>
      <c:catAx>
        <c:axId val="372567360"/>
        <c:scaling>
          <c:orientation val="minMax"/>
        </c:scaling>
        <c:delete val="0"/>
        <c:axPos val="b"/>
        <c:title>
          <c:tx>
            <c:rich>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r>
                  <a:rPr lang="en-US"/>
                  <a:t>Window Size (bits)</a:t>
                </a:r>
              </a:p>
            </c:rich>
          </c:tx>
          <c:layout>
            <c:manualLayout>
              <c:xMode val="edge"/>
              <c:yMode val="edge"/>
              <c:x val="0.37773884621390541"/>
              <c:y val="0.8843683487633287"/>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bg1">
                <a:lumMod val="6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2571672"/>
        <c:crosses val="autoZero"/>
        <c:auto val="1"/>
        <c:lblAlgn val="ctr"/>
        <c:lblOffset val="100"/>
        <c:tickMarkSkip val="1"/>
        <c:noMultiLvlLbl val="0"/>
      </c:catAx>
      <c:valAx>
        <c:axId val="372571672"/>
        <c:scaling>
          <c:orientation val="minMax"/>
          <c:max val="0.60000000000000009"/>
          <c:min val="0"/>
        </c:scaling>
        <c:delete val="0"/>
        <c:axPos val="l"/>
        <c:majorGridlines>
          <c:spPr>
            <a:ln w="9525" cap="flat" cmpd="sng" algn="ctr">
              <a:solidFill>
                <a:schemeClr val="tx2">
                  <a:lumMod val="15000"/>
                  <a:lumOff val="85000"/>
                </a:schemeClr>
              </a:solidFill>
              <a:prstDash val="dashDot"/>
              <a:round/>
            </a:ln>
            <a:effectLst/>
          </c:spPr>
        </c:majorGridlines>
        <c:title>
          <c:tx>
            <c:rich>
              <a:bodyPr rot="-5400000" spcFirstLastPara="1" vertOverflow="ellipsis" vert="horz" wrap="square" anchor="ctr" anchorCtr="1"/>
              <a:lstStyle/>
              <a:p>
                <a:pPr>
                  <a:defRPr sz="1400" b="0" i="0" u="none" strike="noStrike" kern="1200" baseline="0">
                    <a:solidFill>
                      <a:schemeClr val="tx1"/>
                    </a:solidFill>
                    <a:latin typeface="+mn-lt"/>
                    <a:ea typeface="+mn-ea"/>
                    <a:cs typeface="+mn-cs"/>
                  </a:defRPr>
                </a:pPr>
                <a:r>
                  <a:rPr lang="en-US"/>
                  <a:t>False Accept Rate</a:t>
                </a:r>
              </a:p>
            </c:rich>
          </c:tx>
          <c:overlay val="0"/>
          <c:spPr>
            <a:noFill/>
            <a:ln>
              <a:noFill/>
            </a:ln>
            <a:effectLst/>
          </c:spPr>
          <c:txPr>
            <a:bodyPr rot="-54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title>
        <c:numFmt formatCode="General" sourceLinked="1"/>
        <c:majorTickMark val="out"/>
        <c:minorTickMark val="in"/>
        <c:tickLblPos val="nextTo"/>
        <c:spPr>
          <a:noFill/>
          <a:ln>
            <a:solidFill>
              <a:schemeClr val="bg1">
                <a:lumMod val="65000"/>
              </a:schemeClr>
            </a:solid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2567360"/>
        <c:crosses val="autoZero"/>
        <c:crossBetween val="between"/>
        <c:majorUnit val="0.15000000000000002"/>
      </c:valAx>
      <c:spPr>
        <a:noFill/>
        <a:ln>
          <a:solidFill>
            <a:schemeClr val="bg1">
              <a:lumMod val="65000"/>
            </a:schemeClr>
          </a:solidFill>
        </a:ln>
        <a:effectLst/>
      </c:spPr>
    </c:plotArea>
    <c:plotVisOnly val="1"/>
    <c:dispBlanksAs val="gap"/>
    <c:showDLblsOverMax val="0"/>
  </c:chart>
  <c:spPr>
    <a:solidFill>
      <a:schemeClr val="bg1"/>
    </a:solidFill>
    <a:ln w="9525" cap="flat" cmpd="sng" algn="ctr">
      <a:noFill/>
      <a:round/>
    </a:ln>
    <a:effectLst/>
  </c:spPr>
  <c:txPr>
    <a:bodyPr/>
    <a:lstStyle/>
    <a:p>
      <a:pPr>
        <a:defRPr sz="1400" b="0">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D8D269-421E-4589-AB1F-A9BAE4D4F94B}" type="doc">
      <dgm:prSet loTypeId="urn:microsoft.com/office/officeart/2005/8/layout/chevron1" loCatId="process" qsTypeId="urn:microsoft.com/office/officeart/2005/8/quickstyle/simple4" qsCatId="simple" csTypeId="urn:microsoft.com/office/officeart/2005/8/colors/accent6_3" csCatId="accent6" phldr="1"/>
      <dgm:spPr/>
    </dgm:pt>
    <dgm:pt modelId="{A4EB02FC-E72F-40C5-8036-89057538B898}">
      <dgm:prSet phldrT="[Text]" custT="1"/>
      <dgm:spPr/>
      <dgm:t>
        <a:bodyPr/>
        <a:lstStyle/>
        <a:p>
          <a:r>
            <a:rPr lang="en-US" sz="1400"/>
            <a:t>Build Neighborhood Map</a:t>
          </a:r>
        </a:p>
      </dgm:t>
    </dgm:pt>
    <dgm:pt modelId="{977D1643-2FA3-462E-BB53-B26E18AABF7B}" type="parTrans" cxnId="{CFBA63D8-EC5F-40B7-B756-749435B10244}">
      <dgm:prSet/>
      <dgm:spPr/>
      <dgm:t>
        <a:bodyPr/>
        <a:lstStyle/>
        <a:p>
          <a:endParaRPr lang="en-US" sz="1400">
            <a:solidFill>
              <a:schemeClr val="tx1"/>
            </a:solidFill>
          </a:endParaRPr>
        </a:p>
      </dgm:t>
    </dgm:pt>
    <dgm:pt modelId="{31144255-BA62-4427-8ACB-0E279FC0E134}" type="sibTrans" cxnId="{CFBA63D8-EC5F-40B7-B756-749435B10244}">
      <dgm:prSet/>
      <dgm:spPr/>
      <dgm:t>
        <a:bodyPr/>
        <a:lstStyle/>
        <a:p>
          <a:endParaRPr lang="en-US" sz="1400">
            <a:solidFill>
              <a:schemeClr val="tx1"/>
            </a:solidFill>
          </a:endParaRPr>
        </a:p>
      </dgm:t>
    </dgm:pt>
    <dgm:pt modelId="{157059EA-B005-47F3-B359-ACEC246480F2}">
      <dgm:prSet phldrT="[Text]" custT="1"/>
      <dgm:spPr/>
      <dgm:t>
        <a:bodyPr/>
        <a:lstStyle/>
        <a:p>
          <a:r>
            <a:rPr lang="en-US" sz="1400"/>
            <a:t>Track the Diagonally Consecutive Matches</a:t>
          </a:r>
        </a:p>
      </dgm:t>
    </dgm:pt>
    <dgm:pt modelId="{72997F0D-0D52-4ED2-BF2E-86A70C224561}" type="parTrans" cxnId="{162B5200-239F-4992-AD97-9A5220D3260D}">
      <dgm:prSet/>
      <dgm:spPr/>
      <dgm:t>
        <a:bodyPr/>
        <a:lstStyle/>
        <a:p>
          <a:endParaRPr lang="en-US" sz="1400">
            <a:solidFill>
              <a:schemeClr val="tx1"/>
            </a:solidFill>
          </a:endParaRPr>
        </a:p>
      </dgm:t>
    </dgm:pt>
    <dgm:pt modelId="{38BB99EE-DFBF-4C85-9615-949A3FF3E026}" type="sibTrans" cxnId="{162B5200-239F-4992-AD97-9A5220D3260D}">
      <dgm:prSet/>
      <dgm:spPr/>
      <dgm:t>
        <a:bodyPr/>
        <a:lstStyle/>
        <a:p>
          <a:endParaRPr lang="en-US" sz="1400">
            <a:solidFill>
              <a:schemeClr val="tx1"/>
            </a:solidFill>
          </a:endParaRPr>
        </a:p>
      </dgm:t>
    </dgm:pt>
    <dgm:pt modelId="{7D2D55F8-FCC8-44D2-AD8F-0F719ACD1413}">
      <dgm:prSet phldrT="[Text]" custT="1"/>
      <dgm:spPr/>
      <dgm:t>
        <a:bodyPr/>
        <a:lstStyle/>
        <a:p>
          <a:pPr>
            <a:spcAft>
              <a:spcPts val="0"/>
            </a:spcAft>
          </a:pPr>
          <a:r>
            <a:rPr lang="en-US" sz="1400">
              <a:latin typeface="+mn-lt"/>
            </a:rPr>
            <a:t>ACCEPT iff number of ‘1’ </a:t>
          </a:r>
          <a:r>
            <a:rPr lang="en-US" sz="1400">
              <a:latin typeface="+mn-lt"/>
              <a:cs typeface="Consolas" panose="020B0609020204030204" pitchFamily="49" charset="0"/>
            </a:rPr>
            <a:t>≤ Threshold</a:t>
          </a:r>
          <a:endParaRPr lang="en-US" sz="1400">
            <a:latin typeface="+mn-lt"/>
          </a:endParaRPr>
        </a:p>
      </dgm:t>
    </dgm:pt>
    <dgm:pt modelId="{2C133FFD-5164-420B-8045-659E2701A636}" type="parTrans" cxnId="{AD1C545D-2FB7-4921-8477-77BC3E4E38C4}">
      <dgm:prSet/>
      <dgm:spPr/>
      <dgm:t>
        <a:bodyPr/>
        <a:lstStyle/>
        <a:p>
          <a:endParaRPr lang="en-US" sz="1400">
            <a:solidFill>
              <a:schemeClr val="tx1"/>
            </a:solidFill>
          </a:endParaRPr>
        </a:p>
      </dgm:t>
    </dgm:pt>
    <dgm:pt modelId="{5E57DC2B-1B88-4C47-8312-A6CD88E01A91}" type="sibTrans" cxnId="{AD1C545D-2FB7-4921-8477-77BC3E4E38C4}">
      <dgm:prSet/>
      <dgm:spPr/>
      <dgm:t>
        <a:bodyPr/>
        <a:lstStyle/>
        <a:p>
          <a:endParaRPr lang="en-US" sz="1400">
            <a:solidFill>
              <a:schemeClr val="tx1"/>
            </a:solidFill>
          </a:endParaRPr>
        </a:p>
      </dgm:t>
    </dgm:pt>
    <dgm:pt modelId="{4F7140BA-CD71-4ACC-82BF-B0F51D6E1104}" type="pres">
      <dgm:prSet presAssocID="{75D8D269-421E-4589-AB1F-A9BAE4D4F94B}" presName="Name0" presStyleCnt="0">
        <dgm:presLayoutVars>
          <dgm:dir/>
          <dgm:animLvl val="lvl"/>
          <dgm:resizeHandles val="exact"/>
        </dgm:presLayoutVars>
      </dgm:prSet>
      <dgm:spPr/>
    </dgm:pt>
    <dgm:pt modelId="{AA2636E1-05F7-40F6-B113-6ACD4DAE7C84}" type="pres">
      <dgm:prSet presAssocID="{A4EB02FC-E72F-40C5-8036-89057538B898}" presName="parTxOnly" presStyleLbl="node1" presStyleIdx="0" presStyleCnt="3" custScaleX="59071">
        <dgm:presLayoutVars>
          <dgm:chMax val="0"/>
          <dgm:chPref val="0"/>
          <dgm:bulletEnabled val="1"/>
        </dgm:presLayoutVars>
      </dgm:prSet>
      <dgm:spPr/>
    </dgm:pt>
    <dgm:pt modelId="{C22B9540-E5EC-44A2-85A8-DFD006AF2A50}" type="pres">
      <dgm:prSet presAssocID="{31144255-BA62-4427-8ACB-0E279FC0E134}" presName="parTxOnlySpace" presStyleCnt="0"/>
      <dgm:spPr/>
    </dgm:pt>
    <dgm:pt modelId="{B3F34F1A-EBD5-4210-B039-278AB970AC0A}" type="pres">
      <dgm:prSet presAssocID="{157059EA-B005-47F3-B359-ACEC246480F2}" presName="parTxOnly" presStyleLbl="node1" presStyleIdx="1" presStyleCnt="3" custScaleX="85769">
        <dgm:presLayoutVars>
          <dgm:chMax val="0"/>
          <dgm:chPref val="0"/>
          <dgm:bulletEnabled val="1"/>
        </dgm:presLayoutVars>
      </dgm:prSet>
      <dgm:spPr/>
    </dgm:pt>
    <dgm:pt modelId="{8D3A11D6-B107-4779-B1E1-97114FC09E3A}" type="pres">
      <dgm:prSet presAssocID="{38BB99EE-DFBF-4C85-9615-949A3FF3E026}" presName="parTxOnlySpace" presStyleCnt="0"/>
      <dgm:spPr/>
    </dgm:pt>
    <dgm:pt modelId="{010F66CE-98BD-4800-ACE1-BE56AF2153C7}" type="pres">
      <dgm:prSet presAssocID="{7D2D55F8-FCC8-44D2-AD8F-0F719ACD1413}" presName="parTxOnly" presStyleLbl="node1" presStyleIdx="2" presStyleCnt="3" custScaleX="88880">
        <dgm:presLayoutVars>
          <dgm:chMax val="0"/>
          <dgm:chPref val="0"/>
          <dgm:bulletEnabled val="1"/>
        </dgm:presLayoutVars>
      </dgm:prSet>
      <dgm:spPr/>
    </dgm:pt>
  </dgm:ptLst>
  <dgm:cxnLst>
    <dgm:cxn modelId="{162B5200-239F-4992-AD97-9A5220D3260D}" srcId="{75D8D269-421E-4589-AB1F-A9BAE4D4F94B}" destId="{157059EA-B005-47F3-B359-ACEC246480F2}" srcOrd="1" destOrd="0" parTransId="{72997F0D-0D52-4ED2-BF2E-86A70C224561}" sibTransId="{38BB99EE-DFBF-4C85-9615-949A3FF3E026}"/>
    <dgm:cxn modelId="{D601022F-1722-405B-86D1-AD00A8CB4F9E}" type="presOf" srcId="{7D2D55F8-FCC8-44D2-AD8F-0F719ACD1413}" destId="{010F66CE-98BD-4800-ACE1-BE56AF2153C7}" srcOrd="0" destOrd="0" presId="urn:microsoft.com/office/officeart/2005/8/layout/chevron1"/>
    <dgm:cxn modelId="{AD1C545D-2FB7-4921-8477-77BC3E4E38C4}" srcId="{75D8D269-421E-4589-AB1F-A9BAE4D4F94B}" destId="{7D2D55F8-FCC8-44D2-AD8F-0F719ACD1413}" srcOrd="2" destOrd="0" parTransId="{2C133FFD-5164-420B-8045-659E2701A636}" sibTransId="{5E57DC2B-1B88-4C47-8312-A6CD88E01A91}"/>
    <dgm:cxn modelId="{2DB6EDAE-DA31-4463-A59C-ADEF7A26D1DF}" type="presOf" srcId="{A4EB02FC-E72F-40C5-8036-89057538B898}" destId="{AA2636E1-05F7-40F6-B113-6ACD4DAE7C84}" srcOrd="0" destOrd="0" presId="urn:microsoft.com/office/officeart/2005/8/layout/chevron1"/>
    <dgm:cxn modelId="{6996ABC0-A495-4CEF-BCAC-0DE61CF4B127}" type="presOf" srcId="{75D8D269-421E-4589-AB1F-A9BAE4D4F94B}" destId="{4F7140BA-CD71-4ACC-82BF-B0F51D6E1104}" srcOrd="0" destOrd="0" presId="urn:microsoft.com/office/officeart/2005/8/layout/chevron1"/>
    <dgm:cxn modelId="{CFBA63D8-EC5F-40B7-B756-749435B10244}" srcId="{75D8D269-421E-4589-AB1F-A9BAE4D4F94B}" destId="{A4EB02FC-E72F-40C5-8036-89057538B898}" srcOrd="0" destOrd="0" parTransId="{977D1643-2FA3-462E-BB53-B26E18AABF7B}" sibTransId="{31144255-BA62-4427-8ACB-0E279FC0E134}"/>
    <dgm:cxn modelId="{783E18FD-0647-48FD-8FC1-7334EC23674D}" type="presOf" srcId="{157059EA-B005-47F3-B359-ACEC246480F2}" destId="{B3F34F1A-EBD5-4210-B039-278AB970AC0A}" srcOrd="0" destOrd="0" presId="urn:microsoft.com/office/officeart/2005/8/layout/chevron1"/>
    <dgm:cxn modelId="{F430A43D-1FC6-4ED3-81A7-9AC24F74D576}" type="presParOf" srcId="{4F7140BA-CD71-4ACC-82BF-B0F51D6E1104}" destId="{AA2636E1-05F7-40F6-B113-6ACD4DAE7C84}" srcOrd="0" destOrd="0" presId="urn:microsoft.com/office/officeart/2005/8/layout/chevron1"/>
    <dgm:cxn modelId="{48F8BDEC-BFBD-4046-8736-9A93AA7C4DEF}" type="presParOf" srcId="{4F7140BA-CD71-4ACC-82BF-B0F51D6E1104}" destId="{C22B9540-E5EC-44A2-85A8-DFD006AF2A50}" srcOrd="1" destOrd="0" presId="urn:microsoft.com/office/officeart/2005/8/layout/chevron1"/>
    <dgm:cxn modelId="{35222D70-E496-4EE2-8A0B-F3341B97682C}" type="presParOf" srcId="{4F7140BA-CD71-4ACC-82BF-B0F51D6E1104}" destId="{B3F34F1A-EBD5-4210-B039-278AB970AC0A}" srcOrd="2" destOrd="0" presId="urn:microsoft.com/office/officeart/2005/8/layout/chevron1"/>
    <dgm:cxn modelId="{EC5A07FD-CBAB-4F70-9ABD-86A0509A98E5}" type="presParOf" srcId="{4F7140BA-CD71-4ACC-82BF-B0F51D6E1104}" destId="{8D3A11D6-B107-4779-B1E1-97114FC09E3A}" srcOrd="3" destOrd="0" presId="urn:microsoft.com/office/officeart/2005/8/layout/chevron1"/>
    <dgm:cxn modelId="{C1925AE4-E0B0-4B7E-8DB8-E978295DB967}" type="presParOf" srcId="{4F7140BA-CD71-4ACC-82BF-B0F51D6E1104}" destId="{010F66CE-98BD-4800-ACE1-BE56AF2153C7}"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5D8D269-421E-4589-AB1F-A9BAE4D4F94B}" type="doc">
      <dgm:prSet loTypeId="urn:microsoft.com/office/officeart/2005/8/layout/chevron1" loCatId="process" qsTypeId="urn:microsoft.com/office/officeart/2005/8/quickstyle/simple4" qsCatId="simple" csTypeId="urn:microsoft.com/office/officeart/2005/8/colors/accent6_3" csCatId="accent6" phldr="1"/>
      <dgm:spPr/>
    </dgm:pt>
    <dgm:pt modelId="{A4EB02FC-E72F-40C5-8036-89057538B898}">
      <dgm:prSet phldrT="[Text]" custT="1"/>
      <dgm:spPr/>
      <dgm:t>
        <a:bodyPr/>
        <a:lstStyle/>
        <a:p>
          <a:r>
            <a:rPr lang="en-US" sz="1400"/>
            <a:t>Build Neighborhood Map</a:t>
          </a:r>
        </a:p>
      </dgm:t>
    </dgm:pt>
    <dgm:pt modelId="{977D1643-2FA3-462E-BB53-B26E18AABF7B}" type="parTrans" cxnId="{CFBA63D8-EC5F-40B7-B756-749435B10244}">
      <dgm:prSet/>
      <dgm:spPr/>
      <dgm:t>
        <a:bodyPr/>
        <a:lstStyle/>
        <a:p>
          <a:endParaRPr lang="en-US" sz="1400"/>
        </a:p>
      </dgm:t>
    </dgm:pt>
    <dgm:pt modelId="{31144255-BA62-4427-8ACB-0E279FC0E134}" type="sibTrans" cxnId="{CFBA63D8-EC5F-40B7-B756-749435B10244}">
      <dgm:prSet/>
      <dgm:spPr/>
      <dgm:t>
        <a:bodyPr/>
        <a:lstStyle/>
        <a:p>
          <a:endParaRPr lang="en-US" sz="1400"/>
        </a:p>
      </dgm:t>
    </dgm:pt>
    <dgm:pt modelId="{157059EA-B005-47F3-B359-ACEC246480F2}">
      <dgm:prSet phldrT="[Text]" custT="1"/>
      <dgm:spPr/>
      <dgm:t>
        <a:bodyPr/>
        <a:lstStyle/>
        <a:p>
          <a:r>
            <a:rPr lang="en-US" sz="1400"/>
            <a:t>Identifying </a:t>
          </a:r>
          <a:r>
            <a:rPr lang="en-US" sz="1400" i="1"/>
            <a:t>E</a:t>
          </a:r>
          <a:r>
            <a:rPr lang="en-US" sz="1400"/>
            <a:t>+1 non-overlapping subsequences</a:t>
          </a:r>
        </a:p>
      </dgm:t>
    </dgm:pt>
    <dgm:pt modelId="{72997F0D-0D52-4ED2-BF2E-86A70C224561}" type="parTrans" cxnId="{162B5200-239F-4992-AD97-9A5220D3260D}">
      <dgm:prSet/>
      <dgm:spPr/>
      <dgm:t>
        <a:bodyPr/>
        <a:lstStyle/>
        <a:p>
          <a:endParaRPr lang="en-US" sz="1400"/>
        </a:p>
      </dgm:t>
    </dgm:pt>
    <dgm:pt modelId="{38BB99EE-DFBF-4C85-9615-949A3FF3E026}" type="sibTrans" cxnId="{162B5200-239F-4992-AD97-9A5220D3260D}">
      <dgm:prSet/>
      <dgm:spPr/>
      <dgm:t>
        <a:bodyPr/>
        <a:lstStyle/>
        <a:p>
          <a:endParaRPr lang="en-US" sz="1400"/>
        </a:p>
      </dgm:t>
    </dgm:pt>
    <dgm:pt modelId="{7D2D55F8-FCC8-44D2-AD8F-0F719ACD1413}">
      <dgm:prSet phldrT="[Text]" custT="1"/>
      <dgm:spPr/>
      <dgm:t>
        <a:bodyPr/>
        <a:lstStyle/>
        <a:p>
          <a:pPr>
            <a:spcAft>
              <a:spcPts val="0"/>
            </a:spcAft>
          </a:pPr>
          <a:r>
            <a:rPr lang="en-US" sz="1400">
              <a:latin typeface="+mn-lt"/>
            </a:rPr>
            <a:t>ACCEPT </a:t>
          </a:r>
          <a:r>
            <a:rPr lang="en-US" sz="1400" err="1">
              <a:latin typeface="+mn-lt"/>
            </a:rPr>
            <a:t>iff</a:t>
          </a:r>
          <a:r>
            <a:rPr lang="en-US" sz="1400">
              <a:latin typeface="+mn-lt"/>
            </a:rPr>
            <a:t> number of ‘1’ </a:t>
          </a:r>
          <a:r>
            <a:rPr lang="en-US" sz="1400">
              <a:latin typeface="+mn-lt"/>
              <a:cs typeface="Consolas" panose="020B0609020204030204" pitchFamily="49" charset="0"/>
            </a:rPr>
            <a:t>≤ Threshold</a:t>
          </a:r>
          <a:endParaRPr lang="en-US" sz="1400">
            <a:latin typeface="+mn-lt"/>
          </a:endParaRPr>
        </a:p>
      </dgm:t>
    </dgm:pt>
    <dgm:pt modelId="{2C133FFD-5164-420B-8045-659E2701A636}" type="parTrans" cxnId="{AD1C545D-2FB7-4921-8477-77BC3E4E38C4}">
      <dgm:prSet/>
      <dgm:spPr/>
      <dgm:t>
        <a:bodyPr/>
        <a:lstStyle/>
        <a:p>
          <a:endParaRPr lang="en-US" sz="1400"/>
        </a:p>
      </dgm:t>
    </dgm:pt>
    <dgm:pt modelId="{5E57DC2B-1B88-4C47-8312-A6CD88E01A91}" type="sibTrans" cxnId="{AD1C545D-2FB7-4921-8477-77BC3E4E38C4}">
      <dgm:prSet/>
      <dgm:spPr/>
      <dgm:t>
        <a:bodyPr/>
        <a:lstStyle/>
        <a:p>
          <a:endParaRPr lang="en-US" sz="1400"/>
        </a:p>
      </dgm:t>
    </dgm:pt>
    <dgm:pt modelId="{4F7140BA-CD71-4ACC-82BF-B0F51D6E1104}" type="pres">
      <dgm:prSet presAssocID="{75D8D269-421E-4589-AB1F-A9BAE4D4F94B}" presName="Name0" presStyleCnt="0">
        <dgm:presLayoutVars>
          <dgm:dir/>
          <dgm:animLvl val="lvl"/>
          <dgm:resizeHandles val="exact"/>
        </dgm:presLayoutVars>
      </dgm:prSet>
      <dgm:spPr/>
    </dgm:pt>
    <dgm:pt modelId="{AA2636E1-05F7-40F6-B113-6ACD4DAE7C84}" type="pres">
      <dgm:prSet presAssocID="{A4EB02FC-E72F-40C5-8036-89057538B898}" presName="parTxOnly" presStyleLbl="node1" presStyleIdx="0" presStyleCnt="3" custScaleX="59071">
        <dgm:presLayoutVars>
          <dgm:chMax val="0"/>
          <dgm:chPref val="0"/>
          <dgm:bulletEnabled val="1"/>
        </dgm:presLayoutVars>
      </dgm:prSet>
      <dgm:spPr/>
    </dgm:pt>
    <dgm:pt modelId="{C22B9540-E5EC-44A2-85A8-DFD006AF2A50}" type="pres">
      <dgm:prSet presAssocID="{31144255-BA62-4427-8ACB-0E279FC0E134}" presName="parTxOnlySpace" presStyleCnt="0"/>
      <dgm:spPr/>
    </dgm:pt>
    <dgm:pt modelId="{B3F34F1A-EBD5-4210-B039-278AB970AC0A}" type="pres">
      <dgm:prSet presAssocID="{157059EA-B005-47F3-B359-ACEC246480F2}" presName="parTxOnly" presStyleLbl="node1" presStyleIdx="1" presStyleCnt="3" custScaleX="85769">
        <dgm:presLayoutVars>
          <dgm:chMax val="0"/>
          <dgm:chPref val="0"/>
          <dgm:bulletEnabled val="1"/>
        </dgm:presLayoutVars>
      </dgm:prSet>
      <dgm:spPr/>
    </dgm:pt>
    <dgm:pt modelId="{8D3A11D6-B107-4779-B1E1-97114FC09E3A}" type="pres">
      <dgm:prSet presAssocID="{38BB99EE-DFBF-4C85-9615-949A3FF3E026}" presName="parTxOnlySpace" presStyleCnt="0"/>
      <dgm:spPr/>
    </dgm:pt>
    <dgm:pt modelId="{010F66CE-98BD-4800-ACE1-BE56AF2153C7}" type="pres">
      <dgm:prSet presAssocID="{7D2D55F8-FCC8-44D2-AD8F-0F719ACD1413}" presName="parTxOnly" presStyleLbl="node1" presStyleIdx="2" presStyleCnt="3" custScaleX="88880">
        <dgm:presLayoutVars>
          <dgm:chMax val="0"/>
          <dgm:chPref val="0"/>
          <dgm:bulletEnabled val="1"/>
        </dgm:presLayoutVars>
      </dgm:prSet>
      <dgm:spPr/>
    </dgm:pt>
  </dgm:ptLst>
  <dgm:cxnLst>
    <dgm:cxn modelId="{162B5200-239F-4992-AD97-9A5220D3260D}" srcId="{75D8D269-421E-4589-AB1F-A9BAE4D4F94B}" destId="{157059EA-B005-47F3-B359-ACEC246480F2}" srcOrd="1" destOrd="0" parTransId="{72997F0D-0D52-4ED2-BF2E-86A70C224561}" sibTransId="{38BB99EE-DFBF-4C85-9615-949A3FF3E026}"/>
    <dgm:cxn modelId="{E0C40B1A-EA4C-4467-8BCF-0180CC621CB7}" type="presOf" srcId="{157059EA-B005-47F3-B359-ACEC246480F2}" destId="{B3F34F1A-EBD5-4210-B039-278AB970AC0A}" srcOrd="0" destOrd="0" presId="urn:microsoft.com/office/officeart/2005/8/layout/chevron1"/>
    <dgm:cxn modelId="{FBF7091F-EC8F-4948-9BA7-BA93A8EE0A20}" type="presOf" srcId="{7D2D55F8-FCC8-44D2-AD8F-0F719ACD1413}" destId="{010F66CE-98BD-4800-ACE1-BE56AF2153C7}" srcOrd="0" destOrd="0" presId="urn:microsoft.com/office/officeart/2005/8/layout/chevron1"/>
    <dgm:cxn modelId="{AD1C545D-2FB7-4921-8477-77BC3E4E38C4}" srcId="{75D8D269-421E-4589-AB1F-A9BAE4D4F94B}" destId="{7D2D55F8-FCC8-44D2-AD8F-0F719ACD1413}" srcOrd="2" destOrd="0" parTransId="{2C133FFD-5164-420B-8045-659E2701A636}" sibTransId="{5E57DC2B-1B88-4C47-8312-A6CD88E01A91}"/>
    <dgm:cxn modelId="{B506FCC4-53A2-4FD8-9D52-D00892C089A7}" type="presOf" srcId="{A4EB02FC-E72F-40C5-8036-89057538B898}" destId="{AA2636E1-05F7-40F6-B113-6ACD4DAE7C84}" srcOrd="0" destOrd="0" presId="urn:microsoft.com/office/officeart/2005/8/layout/chevron1"/>
    <dgm:cxn modelId="{CFBA63D8-EC5F-40B7-B756-749435B10244}" srcId="{75D8D269-421E-4589-AB1F-A9BAE4D4F94B}" destId="{A4EB02FC-E72F-40C5-8036-89057538B898}" srcOrd="0" destOrd="0" parTransId="{977D1643-2FA3-462E-BB53-B26E18AABF7B}" sibTransId="{31144255-BA62-4427-8ACB-0E279FC0E134}"/>
    <dgm:cxn modelId="{FF717EF1-BC5E-420E-BA7E-D714D9A288CB}" type="presOf" srcId="{75D8D269-421E-4589-AB1F-A9BAE4D4F94B}" destId="{4F7140BA-CD71-4ACC-82BF-B0F51D6E1104}" srcOrd="0" destOrd="0" presId="urn:microsoft.com/office/officeart/2005/8/layout/chevron1"/>
    <dgm:cxn modelId="{77FCBF1B-1072-46A2-8593-D2515A172FD1}" type="presParOf" srcId="{4F7140BA-CD71-4ACC-82BF-B0F51D6E1104}" destId="{AA2636E1-05F7-40F6-B113-6ACD4DAE7C84}" srcOrd="0" destOrd="0" presId="urn:microsoft.com/office/officeart/2005/8/layout/chevron1"/>
    <dgm:cxn modelId="{1BC809B8-AA50-40B8-8110-2D3D01B34985}" type="presParOf" srcId="{4F7140BA-CD71-4ACC-82BF-B0F51D6E1104}" destId="{C22B9540-E5EC-44A2-85A8-DFD006AF2A50}" srcOrd="1" destOrd="0" presId="urn:microsoft.com/office/officeart/2005/8/layout/chevron1"/>
    <dgm:cxn modelId="{FF271BDC-640C-47D8-B33C-FD494BA0EA06}" type="presParOf" srcId="{4F7140BA-CD71-4ACC-82BF-B0F51D6E1104}" destId="{B3F34F1A-EBD5-4210-B039-278AB970AC0A}" srcOrd="2" destOrd="0" presId="urn:microsoft.com/office/officeart/2005/8/layout/chevron1"/>
    <dgm:cxn modelId="{4D683B43-7D47-4866-9BCD-6200F80C2B28}" type="presParOf" srcId="{4F7140BA-CD71-4ACC-82BF-B0F51D6E1104}" destId="{8D3A11D6-B107-4779-B1E1-97114FC09E3A}" srcOrd="3" destOrd="0" presId="urn:microsoft.com/office/officeart/2005/8/layout/chevron1"/>
    <dgm:cxn modelId="{00C5D005-1301-4832-8D66-EACEA96B01EF}" type="presParOf" srcId="{4F7140BA-CD71-4ACC-82BF-B0F51D6E1104}" destId="{010F66CE-98BD-4800-ACE1-BE56AF2153C7}" srcOrd="4" destOrd="0" presId="urn:microsoft.com/office/officeart/2005/8/layout/chevro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636E1-05F7-40F6-B113-6ACD4DAE7C84}">
      <dsp:nvSpPr>
        <dsp:cNvPr id="0" name=""/>
        <dsp:cNvSpPr/>
      </dsp:nvSpPr>
      <dsp:spPr>
        <a:xfrm>
          <a:off x="1234" y="0"/>
          <a:ext cx="2483629" cy="478942"/>
        </a:xfrm>
        <a:prstGeom prst="chevron">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Build Neighborhood Map</a:t>
          </a:r>
        </a:p>
      </dsp:txBody>
      <dsp:txXfrm>
        <a:off x="240705" y="0"/>
        <a:ext cx="2004687" cy="478942"/>
      </dsp:txXfrm>
    </dsp:sp>
    <dsp:sp modelId="{B3F34F1A-EBD5-4210-B039-278AB970AC0A}">
      <dsp:nvSpPr>
        <dsp:cNvPr id="0" name=""/>
        <dsp:cNvSpPr/>
      </dsp:nvSpPr>
      <dsp:spPr>
        <a:xfrm>
          <a:off x="2064415" y="0"/>
          <a:ext cx="3606142" cy="478942"/>
        </a:xfrm>
        <a:prstGeom prst="chevron">
          <a:avLst/>
        </a:prstGeom>
        <a:gradFill rotWithShape="0">
          <a:gsLst>
            <a:gs pos="0">
              <a:schemeClr val="accent6">
                <a:shade val="80000"/>
                <a:hueOff val="107576"/>
                <a:satOff val="-18027"/>
                <a:lumOff val="18120"/>
                <a:alphaOff val="0"/>
                <a:shade val="51000"/>
                <a:satMod val="130000"/>
              </a:schemeClr>
            </a:gs>
            <a:gs pos="80000">
              <a:schemeClr val="accent6">
                <a:shade val="80000"/>
                <a:hueOff val="107576"/>
                <a:satOff val="-18027"/>
                <a:lumOff val="18120"/>
                <a:alphaOff val="0"/>
                <a:shade val="93000"/>
                <a:satMod val="130000"/>
              </a:schemeClr>
            </a:gs>
            <a:gs pos="100000">
              <a:schemeClr val="accent6">
                <a:shade val="80000"/>
                <a:hueOff val="107576"/>
                <a:satOff val="-18027"/>
                <a:lumOff val="1812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Track the Diagonally Consecutive Matches</a:t>
          </a:r>
        </a:p>
      </dsp:txBody>
      <dsp:txXfrm>
        <a:off x="2303886" y="0"/>
        <a:ext cx="3127200" cy="478942"/>
      </dsp:txXfrm>
    </dsp:sp>
    <dsp:sp modelId="{010F66CE-98BD-4800-ACE1-BE56AF2153C7}">
      <dsp:nvSpPr>
        <dsp:cNvPr id="0" name=""/>
        <dsp:cNvSpPr/>
      </dsp:nvSpPr>
      <dsp:spPr>
        <a:xfrm>
          <a:off x="5250109" y="0"/>
          <a:ext cx="3736943" cy="478942"/>
        </a:xfrm>
        <a:prstGeom prst="chevron">
          <a:avLst/>
        </a:prstGeom>
        <a:gradFill rotWithShape="0">
          <a:gsLst>
            <a:gs pos="0">
              <a:schemeClr val="accent6">
                <a:shade val="80000"/>
                <a:hueOff val="215152"/>
                <a:satOff val="-36054"/>
                <a:lumOff val="36240"/>
                <a:alphaOff val="0"/>
                <a:shade val="51000"/>
                <a:satMod val="130000"/>
              </a:schemeClr>
            </a:gs>
            <a:gs pos="80000">
              <a:schemeClr val="accent6">
                <a:shade val="80000"/>
                <a:hueOff val="215152"/>
                <a:satOff val="-36054"/>
                <a:lumOff val="36240"/>
                <a:alphaOff val="0"/>
                <a:shade val="93000"/>
                <a:satMod val="130000"/>
              </a:schemeClr>
            </a:gs>
            <a:gs pos="100000">
              <a:schemeClr val="accent6">
                <a:shade val="80000"/>
                <a:hueOff val="215152"/>
                <a:satOff val="-36054"/>
                <a:lumOff val="3624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a:latin typeface="+mn-lt"/>
            </a:rPr>
            <a:t>ACCEPT iff number of ‘1’ </a:t>
          </a:r>
          <a:r>
            <a:rPr lang="en-US" sz="1400" kern="1200">
              <a:latin typeface="+mn-lt"/>
              <a:cs typeface="Consolas" panose="020B0609020204030204" pitchFamily="49" charset="0"/>
            </a:rPr>
            <a:t>≤ Threshold</a:t>
          </a:r>
          <a:endParaRPr lang="en-US" sz="1400" kern="1200">
            <a:latin typeface="+mn-lt"/>
          </a:endParaRPr>
        </a:p>
      </dsp:txBody>
      <dsp:txXfrm>
        <a:off x="5489580" y="0"/>
        <a:ext cx="3258001" cy="4789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636E1-05F7-40F6-B113-6ACD4DAE7C84}">
      <dsp:nvSpPr>
        <dsp:cNvPr id="0" name=""/>
        <dsp:cNvSpPr/>
      </dsp:nvSpPr>
      <dsp:spPr>
        <a:xfrm>
          <a:off x="1234" y="0"/>
          <a:ext cx="2483629" cy="478942"/>
        </a:xfrm>
        <a:prstGeom prst="chevron">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Build Neighborhood Map</a:t>
          </a:r>
        </a:p>
      </dsp:txBody>
      <dsp:txXfrm>
        <a:off x="240705" y="0"/>
        <a:ext cx="2004687" cy="478942"/>
      </dsp:txXfrm>
    </dsp:sp>
    <dsp:sp modelId="{B3F34F1A-EBD5-4210-B039-278AB970AC0A}">
      <dsp:nvSpPr>
        <dsp:cNvPr id="0" name=""/>
        <dsp:cNvSpPr/>
      </dsp:nvSpPr>
      <dsp:spPr>
        <a:xfrm>
          <a:off x="2064415" y="0"/>
          <a:ext cx="3606142" cy="478942"/>
        </a:xfrm>
        <a:prstGeom prst="chevron">
          <a:avLst/>
        </a:prstGeom>
        <a:gradFill rotWithShape="0">
          <a:gsLst>
            <a:gs pos="0">
              <a:schemeClr val="accent6">
                <a:shade val="80000"/>
                <a:hueOff val="107576"/>
                <a:satOff val="-18027"/>
                <a:lumOff val="18120"/>
                <a:alphaOff val="0"/>
                <a:shade val="51000"/>
                <a:satMod val="130000"/>
              </a:schemeClr>
            </a:gs>
            <a:gs pos="80000">
              <a:schemeClr val="accent6">
                <a:shade val="80000"/>
                <a:hueOff val="107576"/>
                <a:satOff val="-18027"/>
                <a:lumOff val="18120"/>
                <a:alphaOff val="0"/>
                <a:shade val="93000"/>
                <a:satMod val="130000"/>
              </a:schemeClr>
            </a:gs>
            <a:gs pos="100000">
              <a:schemeClr val="accent6">
                <a:shade val="80000"/>
                <a:hueOff val="107576"/>
                <a:satOff val="-18027"/>
                <a:lumOff val="1812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Identifying </a:t>
          </a:r>
          <a:r>
            <a:rPr lang="en-US" sz="1400" i="1" kern="1200"/>
            <a:t>E</a:t>
          </a:r>
          <a:r>
            <a:rPr lang="en-US" sz="1400" kern="1200"/>
            <a:t>+1 non-overlapping subsequences</a:t>
          </a:r>
        </a:p>
      </dsp:txBody>
      <dsp:txXfrm>
        <a:off x="2303886" y="0"/>
        <a:ext cx="3127200" cy="478942"/>
      </dsp:txXfrm>
    </dsp:sp>
    <dsp:sp modelId="{010F66CE-98BD-4800-ACE1-BE56AF2153C7}">
      <dsp:nvSpPr>
        <dsp:cNvPr id="0" name=""/>
        <dsp:cNvSpPr/>
      </dsp:nvSpPr>
      <dsp:spPr>
        <a:xfrm>
          <a:off x="5250109" y="0"/>
          <a:ext cx="3736943" cy="478942"/>
        </a:xfrm>
        <a:prstGeom prst="chevron">
          <a:avLst/>
        </a:prstGeom>
        <a:gradFill rotWithShape="0">
          <a:gsLst>
            <a:gs pos="0">
              <a:schemeClr val="accent6">
                <a:shade val="80000"/>
                <a:hueOff val="215152"/>
                <a:satOff val="-36054"/>
                <a:lumOff val="36240"/>
                <a:alphaOff val="0"/>
                <a:shade val="51000"/>
                <a:satMod val="130000"/>
              </a:schemeClr>
            </a:gs>
            <a:gs pos="80000">
              <a:schemeClr val="accent6">
                <a:shade val="80000"/>
                <a:hueOff val="215152"/>
                <a:satOff val="-36054"/>
                <a:lumOff val="36240"/>
                <a:alphaOff val="0"/>
                <a:shade val="93000"/>
                <a:satMod val="130000"/>
              </a:schemeClr>
            </a:gs>
            <a:gs pos="100000">
              <a:schemeClr val="accent6">
                <a:shade val="80000"/>
                <a:hueOff val="215152"/>
                <a:satOff val="-36054"/>
                <a:lumOff val="3624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a:latin typeface="+mn-lt"/>
            </a:rPr>
            <a:t>ACCEPT </a:t>
          </a:r>
          <a:r>
            <a:rPr lang="en-US" sz="1400" kern="1200" err="1">
              <a:latin typeface="+mn-lt"/>
            </a:rPr>
            <a:t>iff</a:t>
          </a:r>
          <a:r>
            <a:rPr lang="en-US" sz="1400" kern="1200">
              <a:latin typeface="+mn-lt"/>
            </a:rPr>
            <a:t> number of ‘1’ </a:t>
          </a:r>
          <a:r>
            <a:rPr lang="en-US" sz="1400" kern="1200">
              <a:latin typeface="+mn-lt"/>
              <a:cs typeface="Consolas" panose="020B0609020204030204" pitchFamily="49" charset="0"/>
            </a:rPr>
            <a:t>≤ Threshold</a:t>
          </a:r>
          <a:endParaRPr lang="en-US" sz="1400" kern="1200">
            <a:latin typeface="+mn-lt"/>
          </a:endParaRPr>
        </a:p>
      </dsp:txBody>
      <dsp:txXfrm>
        <a:off x="5489580" y="0"/>
        <a:ext cx="3258001" cy="478942"/>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0EF95D2-65B3-BC4E-8994-D9482C31473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07480074-238B-C845-9DF1-E3B8736938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a:latin typeface="Arial" charset="0"/>
                <a:ea typeface="ＭＳ Ｐゴシック" charset="-128"/>
              </a:defRPr>
            </a:lvl1pPr>
          </a:lstStyle>
          <a:p>
            <a:pPr>
              <a:defRPr/>
            </a:pPr>
            <a:fld id="{D9B9FAA0-F3AA-164C-A8BD-BFC7CCCEAE52}" type="datetimeFigureOut">
              <a:rPr lang="en-US"/>
              <a:pPr>
                <a:defRPr/>
              </a:pPr>
              <a:t>11/21/2022</a:t>
            </a:fld>
            <a:endParaRPr lang="en-US"/>
          </a:p>
        </p:txBody>
      </p:sp>
      <p:sp>
        <p:nvSpPr>
          <p:cNvPr id="4" name="Footer Placeholder 3">
            <a:extLst>
              <a:ext uri="{FF2B5EF4-FFF2-40B4-BE49-F238E27FC236}">
                <a16:creationId xmlns:a16="http://schemas.microsoft.com/office/drawing/2014/main" id="{64D1350C-FD2B-E248-96CE-E06DB4CA70A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4FC9C76E-AF9C-0049-9FFB-63472F0B4A6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hangingPunct="1">
              <a:defRPr sz="1200">
                <a:latin typeface="Arial" charset="0"/>
                <a:ea typeface="ＭＳ Ｐゴシック" charset="-128"/>
              </a:defRPr>
            </a:lvl1pPr>
          </a:lstStyle>
          <a:p>
            <a:pPr>
              <a:defRPr/>
            </a:pPr>
            <a:fld id="{56CEAE43-671A-134F-A694-642B51FC3676}" type="slidenum">
              <a:rPr lang="en-US"/>
              <a:pPr>
                <a:defRPr/>
              </a:pPr>
              <a:t>‹#›</a:t>
            </a:fld>
            <a:endParaRPr lang="en-US"/>
          </a:p>
        </p:txBody>
      </p:sp>
    </p:spTree>
    <p:extLst>
      <p:ext uri="{BB962C8B-B14F-4D97-AF65-F5344CB8AC3E}">
        <p14:creationId xmlns:p14="http://schemas.microsoft.com/office/powerpoint/2010/main" val="18002560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6C4613C-2A39-F64E-84B3-3F6A11D93F5C}"/>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61BAA2B-7F55-B545-81D8-BC58BCB6AAC8}"/>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charset="0"/>
                <a:ea typeface="ＭＳ Ｐゴシック" charset="-128"/>
              </a:defRPr>
            </a:lvl1pPr>
          </a:lstStyle>
          <a:p>
            <a:pPr>
              <a:defRPr/>
            </a:pPr>
            <a:fld id="{7F6B843C-A49F-BB4F-9599-3D41488860B0}" type="datetime1">
              <a:rPr lang="en-US" altLang="en-US"/>
              <a:pPr>
                <a:defRPr/>
              </a:pPr>
              <a:t>11/21/2022</a:t>
            </a:fld>
            <a:endParaRPr lang="en-US" altLang="en-US"/>
          </a:p>
        </p:txBody>
      </p:sp>
      <p:sp>
        <p:nvSpPr>
          <p:cNvPr id="4" name="Slide Image Placeholder 3">
            <a:extLst>
              <a:ext uri="{FF2B5EF4-FFF2-40B4-BE49-F238E27FC236}">
                <a16:creationId xmlns:a16="http://schemas.microsoft.com/office/drawing/2014/main" id="{3987A64C-9D1C-0947-8690-7A7364BA5D2C}"/>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2047D10F-1509-E044-9AEB-E169ACB27834}"/>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037BEBF0-B94A-A74D-8C8F-7CA6F41590C3}"/>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80BBA436-1CB7-B144-9089-6AE4863D9DCE}"/>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charset="0"/>
                <a:ea typeface="ＭＳ Ｐゴシック" charset="-128"/>
              </a:defRPr>
            </a:lvl1pPr>
          </a:lstStyle>
          <a:p>
            <a:pPr>
              <a:defRPr/>
            </a:pPr>
            <a:fld id="{87973AD7-D932-2641-9FAC-D90A34A34A63}" type="slidenum">
              <a:rPr lang="en-US" altLang="en-US"/>
              <a:pPr>
                <a:defRPr/>
              </a:pPr>
              <a:t>‹#›</a:t>
            </a:fld>
            <a:endParaRPr lang="en-US" altLang="en-US"/>
          </a:p>
        </p:txBody>
      </p:sp>
    </p:spTree>
    <p:extLst>
      <p:ext uri="{BB962C8B-B14F-4D97-AF65-F5344CB8AC3E}">
        <p14:creationId xmlns:p14="http://schemas.microsoft.com/office/powerpoint/2010/main" val="21094956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itchFamily="-106"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734984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However, </a:t>
            </a:r>
          </a:p>
        </p:txBody>
      </p:sp>
      <p:sp>
        <p:nvSpPr>
          <p:cNvPr id="4" name="Slide Number Placeholder 3"/>
          <p:cNvSpPr>
            <a:spLocks noGrp="1"/>
          </p:cNvSpPr>
          <p:nvPr>
            <p:ph type="sldNum" sz="quarter" idx="5"/>
          </p:nvPr>
        </p:nvSpPr>
        <p:spPr/>
        <p:txBody>
          <a:bodyPr/>
          <a:lstStyle/>
          <a:p>
            <a:fld id="{47139A41-7A76-1D40-B3BE-29B670EC38FE}" type="slidenum">
              <a:rPr lang="en-US" smtClean="0"/>
              <a:t>3</a:t>
            </a:fld>
            <a:endParaRPr lang="en-US"/>
          </a:p>
        </p:txBody>
      </p:sp>
    </p:spTree>
    <p:extLst>
      <p:ext uri="{BB962C8B-B14F-4D97-AF65-F5344CB8AC3E}">
        <p14:creationId xmlns:p14="http://schemas.microsoft.com/office/powerpoint/2010/main" val="1835713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Ideal pre-alignment filter should be both accurate and fast:</a:t>
            </a:r>
          </a:p>
          <a:p>
            <a:r>
              <a:rPr lang="en-US" sz="1200" kern="1200" dirty="0">
                <a:solidFill>
                  <a:schemeClr val="tx1"/>
                </a:solidFill>
                <a:effectLst/>
                <a:latin typeface="+mn-lt"/>
                <a:ea typeface="+mn-ea"/>
                <a:cs typeface="+mn-cs"/>
              </a:rPr>
              <a:t>1- Faster</a:t>
            </a:r>
            <a:r>
              <a:rPr lang="en-US" sz="1200" kern="1200" baseline="0" dirty="0">
                <a:solidFill>
                  <a:schemeClr val="tx1"/>
                </a:solidFill>
                <a:effectLst/>
                <a:latin typeface="+mn-lt"/>
                <a:ea typeface="+mn-ea"/>
                <a:cs typeface="+mn-cs"/>
              </a:rPr>
              <a:t> than typical aligners</a:t>
            </a:r>
            <a:r>
              <a:rPr lang="en-US" sz="1200" kern="1200" dirty="0">
                <a:solidFill>
                  <a:schemeClr val="tx1"/>
                </a:solidFill>
                <a:effectLst/>
                <a:latin typeface="+mn-lt"/>
                <a:ea typeface="+mn-ea"/>
                <a:cs typeface="+mn-cs"/>
              </a:rPr>
              <a:t> to compensate the computation overhead introduced by its filtering technique (as we added an extra filtering stage).</a:t>
            </a:r>
            <a:endParaRPr lang="en-US" dirty="0"/>
          </a:p>
          <a:p>
            <a:r>
              <a:rPr lang="en-US" dirty="0"/>
              <a:t>2- We</a:t>
            </a:r>
            <a:r>
              <a:rPr lang="en-US" baseline="0" dirty="0"/>
              <a:t> define the accuracy of pre-alignment filtering as follows: It’s the ability of the filter to reject most of the incorrect mappings (i.e., maximizing the true reject rate and minimizing the false accept rate) while keeping all the correct ones (i.e., zero false reject rate). </a:t>
            </a:r>
            <a:endParaRPr lang="en-US" dirty="0"/>
          </a:p>
          <a:p>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pPr/>
              <a:t>6</a:t>
            </a:fld>
            <a:endParaRPr lang="en-US" dirty="0"/>
          </a:p>
        </p:txBody>
      </p:sp>
    </p:spTree>
    <p:extLst>
      <p:ext uri="{BB962C8B-B14F-4D97-AF65-F5344CB8AC3E}">
        <p14:creationId xmlns:p14="http://schemas.microsoft.com/office/powerpoint/2010/main" val="1925274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computing the binary matrix of GateKeeper, we need to backtrack</a:t>
            </a:r>
            <a:r>
              <a:rPr lang="en-US" baseline="0"/>
              <a:t> all matches (consecutive zeros highlighted in green) between the two sequences. In GateKeeper, we AND all diagonal bit-vectors of the matrix together and produce a single bit-vector that represents the largest possible number of matches between the two sequences. Due to the use of AND operation, we need to ignore the meaningless short zeros (one or two zeros). Final step is to count the number of zeros in the AND mask and if exceeds the threshold then the filter passes the two sequences.</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712715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computing the binary matrix of GateKeeper, we need to backtrack</a:t>
            </a:r>
            <a:r>
              <a:rPr lang="en-US" baseline="0"/>
              <a:t> all matches (consecutive zeros highlighted in green) between the two sequences. In GateKeeper, we AND all diagonal bit-vectors of the matrix together and produce a single bit-vector that represents the largest possible number of matches between the two sequences. Due to the use of AND operation, we need to ignore the meaningless short zeros (one or two zeros). Final step is to count the number of zeros in the AND mask and if exceeds the threshold then the filter passes the two sequences.</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5562698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a:t>
            </a:r>
            <a:r>
              <a:rPr lang="en-US" baseline="0"/>
              <a:t> implement our algorithm in Verilog and design a hardware accelerator for it. </a:t>
            </a:r>
            <a:r>
              <a:rPr lang="en-US" sz="1200" b="0" i="0" kern="1200">
                <a:solidFill>
                  <a:schemeClr val="tx1"/>
                </a:solidFill>
                <a:effectLst/>
                <a:latin typeface="+mn-lt"/>
                <a:ea typeface="+mn-ea"/>
                <a:cs typeface="+mn-cs"/>
              </a:rPr>
              <a:t>Each processing core is able to examine a single mapping. We integrate many hardware processing cores in the architecture of MAGNET for examining many mappings in a parallel fashion.</a:t>
            </a:r>
            <a:br>
              <a:rPr lang="en-US"/>
            </a:b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447B59-457F-4165-BB7E-2B5077C247D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83930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45</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3412234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a:extLst>
              <a:ext uri="{FF2B5EF4-FFF2-40B4-BE49-F238E27FC236}">
                <a16:creationId xmlns:a16="http://schemas.microsoft.com/office/drawing/2014/main" id="{F49D761E-079B-3A43-A0C1-56738B9002F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a:extLst>
              <a:ext uri="{FF2B5EF4-FFF2-40B4-BE49-F238E27FC236}">
                <a16:creationId xmlns:a16="http://schemas.microsoft.com/office/drawing/2014/main" id="{528C7A81-0A0B-D244-889C-5A3877A984FE}"/>
              </a:ext>
            </a:extLst>
          </p:cNvPr>
          <p:cNvSpPr>
            <a:spLocks noGrp="1" noChangeArrowheads="1"/>
          </p:cNvSpPr>
          <p:nvPr>
            <p:ph type="ftr" sz="quarter" idx="10"/>
          </p:nvPr>
        </p:nvSpPr>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CE461A3A-19C1-6742-B33C-E82599843E3D}"/>
              </a:ext>
            </a:extLst>
          </p:cNvPr>
          <p:cNvSpPr>
            <a:spLocks noGrp="1" noChangeArrowheads="1"/>
          </p:cNvSpPr>
          <p:nvPr>
            <p:ph type="sldNum" sz="quarter" idx="11"/>
          </p:nvPr>
        </p:nvSpPr>
        <p:spPr/>
        <p:txBody>
          <a:bodyPr/>
          <a:lstStyle>
            <a:lvl1pPr>
              <a:defRPr/>
            </a:lvl1pPr>
          </a:lstStyle>
          <a:p>
            <a:pPr>
              <a:defRPr/>
            </a:pPr>
            <a:fld id="{6C2802AA-8BB7-3742-A18E-53EE2E571A27}" type="slidenum">
              <a:rPr lang="en-US" altLang="en-US"/>
              <a:pPr>
                <a:defRPr/>
              </a:pPr>
              <a:t>‹#›</a:t>
            </a:fld>
            <a:endParaRPr lang="en-US" altLang="en-US"/>
          </a:p>
        </p:txBody>
      </p:sp>
    </p:spTree>
    <p:extLst>
      <p:ext uri="{BB962C8B-B14F-4D97-AF65-F5344CB8AC3E}">
        <p14:creationId xmlns:p14="http://schemas.microsoft.com/office/powerpoint/2010/main" val="2664290394"/>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A38F5F6B-4812-ED46-9852-1A1D2FDF555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AC66C216-AE14-164E-889E-205F940AC27C}"/>
              </a:ext>
            </a:extLst>
          </p:cNvPr>
          <p:cNvSpPr>
            <a:spLocks noGrp="1" noChangeArrowheads="1"/>
          </p:cNvSpPr>
          <p:nvPr>
            <p:ph type="sldNum" sz="quarter" idx="11"/>
          </p:nvPr>
        </p:nvSpPr>
        <p:spPr>
          <a:ln/>
        </p:spPr>
        <p:txBody>
          <a:bodyPr/>
          <a:lstStyle>
            <a:lvl1pPr>
              <a:defRPr/>
            </a:lvl1pPr>
          </a:lstStyle>
          <a:p>
            <a:pPr>
              <a:defRPr/>
            </a:pPr>
            <a:fld id="{49FDF842-8045-BE40-A628-838F16121CBF}" type="slidenum">
              <a:rPr lang="en-US" altLang="en-US"/>
              <a:pPr>
                <a:defRPr/>
              </a:pPr>
              <a:t>‹#›</a:t>
            </a:fld>
            <a:endParaRPr lang="en-US" altLang="en-US"/>
          </a:p>
        </p:txBody>
      </p:sp>
    </p:spTree>
    <p:extLst>
      <p:ext uri="{BB962C8B-B14F-4D97-AF65-F5344CB8AC3E}">
        <p14:creationId xmlns:p14="http://schemas.microsoft.com/office/powerpoint/2010/main" val="3521204730"/>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13167438"/>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053367817"/>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eaLnBrk="1" fontAlgn="auto" hangingPunct="1">
              <a:spcBef>
                <a:spcPts val="0"/>
              </a:spcBef>
              <a:spcAft>
                <a:spcPts val="0"/>
              </a:spcAft>
            </a:pPr>
            <a:endParaRPr lang="en-US">
              <a:solidFill>
                <a:srgbClr val="000000"/>
              </a:solidFill>
              <a:latin typeface="Tahoma"/>
              <a:ea typeface="+mn-e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mn-e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mn-e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pPr eaLnBrk="1" fontAlgn="auto" hangingPunct="1">
              <a:spcBef>
                <a:spcPts val="0"/>
              </a:spcBef>
              <a:spcAft>
                <a:spcPts val="0"/>
              </a:spcAft>
            </a:pPr>
            <a:endParaRPr lang="en-US" altLang="en-US">
              <a:solidFill>
                <a:srgbClr val="000000"/>
              </a:solidFill>
              <a:ea typeface="+mn-ea"/>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44759203"/>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9835811"/>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99876492"/>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349201"/>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44227330"/>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10325592"/>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74208016"/>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6975881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5178386-4527-D04C-A145-D5B3D2603FF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7F9D8ABF-6230-094A-9EDE-56A9D686A9E5}"/>
              </a:ext>
            </a:extLst>
          </p:cNvPr>
          <p:cNvSpPr>
            <a:spLocks noGrp="1" noChangeArrowheads="1"/>
          </p:cNvSpPr>
          <p:nvPr>
            <p:ph type="sldNum" sz="quarter" idx="11"/>
          </p:nvPr>
        </p:nvSpPr>
        <p:spPr>
          <a:ln/>
        </p:spPr>
        <p:txBody>
          <a:bodyPr/>
          <a:lstStyle>
            <a:lvl1pPr>
              <a:defRPr/>
            </a:lvl1pPr>
          </a:lstStyle>
          <a:p>
            <a:pPr>
              <a:defRPr/>
            </a:pPr>
            <a:fld id="{FA8E305C-B8FF-454A-9CA8-EE0240EF5440}" type="slidenum">
              <a:rPr lang="en-US" altLang="en-US"/>
              <a:pPr>
                <a:defRPr/>
              </a:pPr>
              <a:t>‹#›</a:t>
            </a:fld>
            <a:endParaRPr lang="en-US" altLang="en-US"/>
          </a:p>
        </p:txBody>
      </p:sp>
    </p:spTree>
    <p:extLst>
      <p:ext uri="{BB962C8B-B14F-4D97-AF65-F5344CB8AC3E}">
        <p14:creationId xmlns:p14="http://schemas.microsoft.com/office/powerpoint/2010/main" val="1565980287"/>
      </p:ext>
    </p:extLst>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52896013"/>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7796806"/>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4665853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a:extLst>
              <a:ext uri="{FF2B5EF4-FFF2-40B4-BE49-F238E27FC236}">
                <a16:creationId xmlns:a16="http://schemas.microsoft.com/office/drawing/2014/main" id="{BF6D0A8C-43A2-0846-A293-684F4F41347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B7CB41D5-9472-8642-97A1-14D9CEAC7E9F}"/>
              </a:ext>
            </a:extLst>
          </p:cNvPr>
          <p:cNvSpPr>
            <a:spLocks noGrp="1" noChangeArrowheads="1"/>
          </p:cNvSpPr>
          <p:nvPr>
            <p:ph type="sldNum" sz="quarter" idx="11"/>
          </p:nvPr>
        </p:nvSpPr>
        <p:spPr>
          <a:ln/>
        </p:spPr>
        <p:txBody>
          <a:bodyPr/>
          <a:lstStyle>
            <a:lvl1pPr>
              <a:defRPr/>
            </a:lvl1pPr>
          </a:lstStyle>
          <a:p>
            <a:pPr>
              <a:defRPr/>
            </a:pPr>
            <a:fld id="{E407CB61-AAE3-8045-AE06-1A684E2F2FCF}" type="slidenum">
              <a:rPr lang="en-US" altLang="en-US"/>
              <a:pPr>
                <a:defRPr/>
              </a:pPr>
              <a:t>‹#›</a:t>
            </a:fld>
            <a:endParaRPr lang="en-US" altLang="en-US"/>
          </a:p>
        </p:txBody>
      </p:sp>
    </p:spTree>
    <p:extLst>
      <p:ext uri="{BB962C8B-B14F-4D97-AF65-F5344CB8AC3E}">
        <p14:creationId xmlns:p14="http://schemas.microsoft.com/office/powerpoint/2010/main" val="424565344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9D4990C3-AFD6-714F-9B03-BC4195478FF4}"/>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5E7FB765-34D1-DF41-8747-11911A693F16}"/>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4B110D5-34A8-9B4C-BDB5-1EB7B2FE1E4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3BBE6A7F-C792-7D49-BE9F-D64860B6D1BB}"/>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8" name="Rectangle 5">
            <a:extLst>
              <a:ext uri="{FF2B5EF4-FFF2-40B4-BE49-F238E27FC236}">
                <a16:creationId xmlns:a16="http://schemas.microsoft.com/office/drawing/2014/main" id="{6E2D44EE-9CAA-254F-8FE6-8F96AE6ECC7E}"/>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B6FACBA1-D57B-B34E-ACFE-02435ADE91AC}"/>
              </a:ext>
            </a:extLst>
          </p:cNvPr>
          <p:cNvSpPr>
            <a:spLocks noGrp="1" noChangeArrowheads="1"/>
          </p:cNvSpPr>
          <p:nvPr>
            <p:ph type="sldNum" sz="quarter" idx="12"/>
          </p:nvPr>
        </p:nvSpPr>
        <p:spPr/>
        <p:txBody>
          <a:bodyPr/>
          <a:lstStyle>
            <a:lvl1pPr>
              <a:defRPr sz="1200"/>
            </a:lvl1pPr>
          </a:lstStyle>
          <a:p>
            <a:pPr>
              <a:defRPr/>
            </a:pPr>
            <a:fld id="{FC0F87B4-4192-F646-81F8-2C0C7A260D4A}" type="slidenum">
              <a:rPr lang="en-US" altLang="en-US"/>
              <a:pPr>
                <a:defRPr/>
              </a:pPr>
              <a:t>‹#›</a:t>
            </a:fld>
            <a:endParaRPr lang="en-US" altLang="en-US"/>
          </a:p>
        </p:txBody>
      </p:sp>
    </p:spTree>
    <p:extLst>
      <p:ext uri="{BB962C8B-B14F-4D97-AF65-F5344CB8AC3E}">
        <p14:creationId xmlns:p14="http://schemas.microsoft.com/office/powerpoint/2010/main" val="177920136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E2D45177-2B41-9444-90E4-C2791D94B0D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10195A5-F3C2-4344-8977-0F2E9531C2BE}"/>
              </a:ext>
            </a:extLst>
          </p:cNvPr>
          <p:cNvSpPr>
            <a:spLocks noGrp="1" noChangeArrowheads="1"/>
          </p:cNvSpPr>
          <p:nvPr>
            <p:ph type="sldNum" sz="quarter" idx="11"/>
          </p:nvPr>
        </p:nvSpPr>
        <p:spPr/>
        <p:txBody>
          <a:bodyPr/>
          <a:lstStyle>
            <a:lvl1pPr>
              <a:defRPr/>
            </a:lvl1pPr>
          </a:lstStyle>
          <a:p>
            <a:pPr>
              <a:defRPr/>
            </a:pPr>
            <a:fld id="{1DC6311B-B26C-1843-8F22-1D34BAB78CFD}" type="slidenum">
              <a:rPr lang="en-US" altLang="en-US"/>
              <a:pPr>
                <a:defRPr/>
              </a:pPr>
              <a:t>‹#›</a:t>
            </a:fld>
            <a:endParaRPr lang="en-US" altLang="en-US"/>
          </a:p>
        </p:txBody>
      </p:sp>
    </p:spTree>
    <p:extLst>
      <p:ext uri="{BB962C8B-B14F-4D97-AF65-F5344CB8AC3E}">
        <p14:creationId xmlns:p14="http://schemas.microsoft.com/office/powerpoint/2010/main" val="221173308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B34E7E05-FA4E-BD44-9157-DED716661F55}"/>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7401F7CF-5DCE-214C-9FA5-2C32D5D021D4}"/>
              </a:ext>
            </a:extLst>
          </p:cNvPr>
          <p:cNvSpPr>
            <a:spLocks noGrp="1" noChangeArrowheads="1"/>
          </p:cNvSpPr>
          <p:nvPr>
            <p:ph type="sldNum" sz="quarter" idx="11"/>
          </p:nvPr>
        </p:nvSpPr>
        <p:spPr/>
        <p:txBody>
          <a:bodyPr/>
          <a:lstStyle>
            <a:lvl1pPr>
              <a:defRPr/>
            </a:lvl1pPr>
          </a:lstStyle>
          <a:p>
            <a:pPr>
              <a:defRPr/>
            </a:pPr>
            <a:fld id="{129BB808-EEB4-FC44-8F4F-57765C46179B}" type="slidenum">
              <a:rPr lang="en-US" altLang="en-US"/>
              <a:pPr>
                <a:defRPr/>
              </a:pPr>
              <a:t>‹#›</a:t>
            </a:fld>
            <a:endParaRPr lang="en-US" altLang="en-US"/>
          </a:p>
        </p:txBody>
      </p:sp>
    </p:spTree>
    <p:extLst>
      <p:ext uri="{BB962C8B-B14F-4D97-AF65-F5344CB8AC3E}">
        <p14:creationId xmlns:p14="http://schemas.microsoft.com/office/powerpoint/2010/main" val="80706714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28AB8189-9772-5A48-BB64-467914A6E3F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1BB8798-0F73-F747-A8B5-AF2F7E5E597B}"/>
              </a:ext>
            </a:extLst>
          </p:cNvPr>
          <p:cNvSpPr>
            <a:spLocks noGrp="1" noChangeArrowheads="1"/>
          </p:cNvSpPr>
          <p:nvPr>
            <p:ph type="sldNum" sz="quarter" idx="11"/>
          </p:nvPr>
        </p:nvSpPr>
        <p:spPr/>
        <p:txBody>
          <a:bodyPr/>
          <a:lstStyle>
            <a:lvl1pPr>
              <a:defRPr/>
            </a:lvl1pPr>
          </a:lstStyle>
          <a:p>
            <a:pPr>
              <a:defRPr/>
            </a:pPr>
            <a:fld id="{D2AF28AE-7D1E-BE4E-86DC-06E8116516B3}" type="slidenum">
              <a:rPr lang="en-US" altLang="en-US"/>
              <a:pPr>
                <a:defRPr/>
              </a:pPr>
              <a:t>‹#›</a:t>
            </a:fld>
            <a:endParaRPr lang="en-US" altLang="en-US"/>
          </a:p>
        </p:txBody>
      </p:sp>
    </p:spTree>
    <p:extLst>
      <p:ext uri="{BB962C8B-B14F-4D97-AF65-F5344CB8AC3E}">
        <p14:creationId xmlns:p14="http://schemas.microsoft.com/office/powerpoint/2010/main" val="339575379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A276BE32-1F40-2F4E-B395-BF76BF71EDB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A64503EE-C424-EF40-B233-E3ABF2AFC1C9}"/>
              </a:ext>
            </a:extLst>
          </p:cNvPr>
          <p:cNvSpPr>
            <a:spLocks noGrp="1" noChangeArrowheads="1"/>
          </p:cNvSpPr>
          <p:nvPr>
            <p:ph type="sldNum" sz="quarter" idx="11"/>
          </p:nvPr>
        </p:nvSpPr>
        <p:spPr/>
        <p:txBody>
          <a:bodyPr/>
          <a:lstStyle>
            <a:lvl1pPr>
              <a:defRPr/>
            </a:lvl1pPr>
          </a:lstStyle>
          <a:p>
            <a:pPr>
              <a:defRPr/>
            </a:pPr>
            <a:fld id="{C1A35D18-7AB3-D940-8828-F8281319B3A9}" type="slidenum">
              <a:rPr lang="en-US" altLang="en-US"/>
              <a:pPr>
                <a:defRPr/>
              </a:pPr>
              <a:t>‹#›</a:t>
            </a:fld>
            <a:endParaRPr lang="en-US" altLang="en-US"/>
          </a:p>
        </p:txBody>
      </p:sp>
    </p:spTree>
    <p:extLst>
      <p:ext uri="{BB962C8B-B14F-4D97-AF65-F5344CB8AC3E}">
        <p14:creationId xmlns:p14="http://schemas.microsoft.com/office/powerpoint/2010/main" val="355078123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59078F4-87DD-E64E-ABEA-71B20813ACC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7288BEBE-33A5-7D45-B41C-69AB0A7B66BA}"/>
              </a:ext>
            </a:extLst>
          </p:cNvPr>
          <p:cNvSpPr>
            <a:spLocks noGrp="1" noChangeArrowheads="1"/>
          </p:cNvSpPr>
          <p:nvPr>
            <p:ph type="sldNum" sz="quarter" idx="11"/>
          </p:nvPr>
        </p:nvSpPr>
        <p:spPr/>
        <p:txBody>
          <a:bodyPr/>
          <a:lstStyle>
            <a:lvl1pPr>
              <a:defRPr/>
            </a:lvl1pPr>
          </a:lstStyle>
          <a:p>
            <a:pPr>
              <a:defRPr/>
            </a:pPr>
            <a:fld id="{EC1FF28B-D01D-C149-B550-EA6BEA78AD5E}" type="slidenum">
              <a:rPr lang="en-US" altLang="en-US"/>
              <a:pPr>
                <a:defRPr/>
              </a:pPr>
              <a:t>‹#›</a:t>
            </a:fld>
            <a:endParaRPr lang="en-US" altLang="en-US"/>
          </a:p>
        </p:txBody>
      </p:sp>
    </p:spTree>
    <p:extLst>
      <p:ext uri="{BB962C8B-B14F-4D97-AF65-F5344CB8AC3E}">
        <p14:creationId xmlns:p14="http://schemas.microsoft.com/office/powerpoint/2010/main" val="2747170593"/>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0A5223D-518D-EE43-8DC6-24C43958C58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F9742B4B-02A6-B24E-9663-9E2F1432A55B}"/>
              </a:ext>
            </a:extLst>
          </p:cNvPr>
          <p:cNvSpPr>
            <a:spLocks noGrp="1" noChangeArrowheads="1"/>
          </p:cNvSpPr>
          <p:nvPr>
            <p:ph type="sldNum" sz="quarter" idx="11"/>
          </p:nvPr>
        </p:nvSpPr>
        <p:spPr/>
        <p:txBody>
          <a:bodyPr/>
          <a:lstStyle>
            <a:lvl1pPr>
              <a:defRPr/>
            </a:lvl1pPr>
          </a:lstStyle>
          <a:p>
            <a:pPr>
              <a:defRPr/>
            </a:pPr>
            <a:fld id="{3CD161BF-1539-0F4D-A952-AF1C6953847E}" type="slidenum">
              <a:rPr lang="en-US" altLang="en-US"/>
              <a:pPr>
                <a:defRPr/>
              </a:pPr>
              <a:t>‹#›</a:t>
            </a:fld>
            <a:endParaRPr lang="en-US" altLang="en-US"/>
          </a:p>
        </p:txBody>
      </p:sp>
    </p:spTree>
    <p:extLst>
      <p:ext uri="{BB962C8B-B14F-4D97-AF65-F5344CB8AC3E}">
        <p14:creationId xmlns:p14="http://schemas.microsoft.com/office/powerpoint/2010/main" val="55395761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1E620C32-CEC5-7E4C-AD46-21272E5C1BC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20B0AD9D-0CD8-6542-9483-38DC6A45F94B}"/>
              </a:ext>
            </a:extLst>
          </p:cNvPr>
          <p:cNvSpPr>
            <a:spLocks noGrp="1" noChangeArrowheads="1"/>
          </p:cNvSpPr>
          <p:nvPr>
            <p:ph type="sldNum" sz="quarter" idx="11"/>
          </p:nvPr>
        </p:nvSpPr>
        <p:spPr>
          <a:ln/>
        </p:spPr>
        <p:txBody>
          <a:bodyPr/>
          <a:lstStyle>
            <a:lvl1pPr>
              <a:defRPr/>
            </a:lvl1pPr>
          </a:lstStyle>
          <a:p>
            <a:pPr>
              <a:defRPr/>
            </a:pPr>
            <a:fld id="{05C1CF28-5D0E-E44A-89D4-BF041E9AC6B5}" type="slidenum">
              <a:rPr lang="en-US" altLang="en-US"/>
              <a:pPr>
                <a:defRPr/>
              </a:pPr>
              <a:t>‹#›</a:t>
            </a:fld>
            <a:endParaRPr lang="en-US" altLang="en-US"/>
          </a:p>
        </p:txBody>
      </p:sp>
    </p:spTree>
    <p:extLst>
      <p:ext uri="{BB962C8B-B14F-4D97-AF65-F5344CB8AC3E}">
        <p14:creationId xmlns:p14="http://schemas.microsoft.com/office/powerpoint/2010/main" val="250251883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8680F4A4-9DBD-6148-8085-1E7FA6B07E7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59D569E9-7671-8845-9950-BD96A9275801}"/>
              </a:ext>
            </a:extLst>
          </p:cNvPr>
          <p:cNvSpPr>
            <a:spLocks noGrp="1" noChangeArrowheads="1"/>
          </p:cNvSpPr>
          <p:nvPr>
            <p:ph type="sldNum" sz="quarter" idx="11"/>
          </p:nvPr>
        </p:nvSpPr>
        <p:spPr/>
        <p:txBody>
          <a:bodyPr/>
          <a:lstStyle>
            <a:lvl1pPr>
              <a:defRPr/>
            </a:lvl1pPr>
          </a:lstStyle>
          <a:p>
            <a:pPr>
              <a:defRPr/>
            </a:pPr>
            <a:fld id="{F1AA8015-CC4B-4A4B-AE94-736E9EFB2E4B}" type="slidenum">
              <a:rPr lang="en-US" altLang="en-US"/>
              <a:pPr>
                <a:defRPr/>
              </a:pPr>
              <a:t>‹#›</a:t>
            </a:fld>
            <a:endParaRPr lang="en-US" altLang="en-US"/>
          </a:p>
        </p:txBody>
      </p:sp>
    </p:spTree>
    <p:extLst>
      <p:ext uri="{BB962C8B-B14F-4D97-AF65-F5344CB8AC3E}">
        <p14:creationId xmlns:p14="http://schemas.microsoft.com/office/powerpoint/2010/main" val="429348666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EE194FBD-CBF2-CC4C-9E7F-7238D611A1E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A6646953-367C-254B-A75B-5F851C4818B0}"/>
              </a:ext>
            </a:extLst>
          </p:cNvPr>
          <p:cNvSpPr>
            <a:spLocks noGrp="1" noChangeArrowheads="1"/>
          </p:cNvSpPr>
          <p:nvPr>
            <p:ph type="sldNum" sz="quarter" idx="11"/>
          </p:nvPr>
        </p:nvSpPr>
        <p:spPr/>
        <p:txBody>
          <a:bodyPr/>
          <a:lstStyle>
            <a:lvl1pPr>
              <a:defRPr/>
            </a:lvl1pPr>
          </a:lstStyle>
          <a:p>
            <a:pPr>
              <a:defRPr/>
            </a:pPr>
            <a:fld id="{589EE5B3-F084-714B-A7C0-B4B44CC190C2}" type="slidenum">
              <a:rPr lang="en-US" altLang="en-US"/>
              <a:pPr>
                <a:defRPr/>
              </a:pPr>
              <a:t>‹#›</a:t>
            </a:fld>
            <a:endParaRPr lang="en-US" altLang="en-US"/>
          </a:p>
        </p:txBody>
      </p:sp>
    </p:spTree>
    <p:extLst>
      <p:ext uri="{BB962C8B-B14F-4D97-AF65-F5344CB8AC3E}">
        <p14:creationId xmlns:p14="http://schemas.microsoft.com/office/powerpoint/2010/main" val="281268582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91857EE-B184-034E-AF43-4E3BDF932960}"/>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078EB12-998C-BB49-9975-DD36DE6E7B4B}"/>
              </a:ext>
            </a:extLst>
          </p:cNvPr>
          <p:cNvSpPr>
            <a:spLocks noGrp="1" noChangeArrowheads="1"/>
          </p:cNvSpPr>
          <p:nvPr>
            <p:ph type="sldNum" sz="quarter" idx="11"/>
          </p:nvPr>
        </p:nvSpPr>
        <p:spPr/>
        <p:txBody>
          <a:bodyPr/>
          <a:lstStyle>
            <a:lvl1pPr>
              <a:defRPr/>
            </a:lvl1pPr>
          </a:lstStyle>
          <a:p>
            <a:pPr>
              <a:defRPr/>
            </a:pPr>
            <a:fld id="{560A6312-4DA5-5F41-A5C2-D8D38D5DB263}" type="slidenum">
              <a:rPr lang="en-US" altLang="en-US"/>
              <a:pPr>
                <a:defRPr/>
              </a:pPr>
              <a:t>‹#›</a:t>
            </a:fld>
            <a:endParaRPr lang="en-US" altLang="en-US"/>
          </a:p>
        </p:txBody>
      </p:sp>
    </p:spTree>
    <p:extLst>
      <p:ext uri="{BB962C8B-B14F-4D97-AF65-F5344CB8AC3E}">
        <p14:creationId xmlns:p14="http://schemas.microsoft.com/office/powerpoint/2010/main" val="1427423994"/>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9D5B1037-11B1-C240-8627-BEB0C353C3BE}"/>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3B0B88AB-80FC-A648-BAEC-75AB5C417C96}"/>
              </a:ext>
            </a:extLst>
          </p:cNvPr>
          <p:cNvSpPr>
            <a:spLocks noGrp="1" noChangeArrowheads="1"/>
          </p:cNvSpPr>
          <p:nvPr>
            <p:ph type="sldNum" sz="quarter" idx="11"/>
          </p:nvPr>
        </p:nvSpPr>
        <p:spPr/>
        <p:txBody>
          <a:bodyPr/>
          <a:lstStyle>
            <a:lvl1pPr>
              <a:defRPr/>
            </a:lvl1pPr>
          </a:lstStyle>
          <a:p>
            <a:pPr>
              <a:defRPr/>
            </a:pPr>
            <a:fld id="{F947AF12-3046-494D-922E-3FF329FD6BDB}" type="slidenum">
              <a:rPr lang="en-US" altLang="en-US"/>
              <a:pPr>
                <a:defRPr/>
              </a:pPr>
              <a:t>‹#›</a:t>
            </a:fld>
            <a:endParaRPr lang="en-US" altLang="en-US"/>
          </a:p>
        </p:txBody>
      </p:sp>
    </p:spTree>
    <p:extLst>
      <p:ext uri="{BB962C8B-B14F-4D97-AF65-F5344CB8AC3E}">
        <p14:creationId xmlns:p14="http://schemas.microsoft.com/office/powerpoint/2010/main" val="428786361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9AB1779-B1F7-0E41-B706-7B363575992C}"/>
              </a:ext>
            </a:extLst>
          </p:cNvPr>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5" name="Date Placeholder 5">
            <a:extLst>
              <a:ext uri="{FF2B5EF4-FFF2-40B4-BE49-F238E27FC236}">
                <a16:creationId xmlns:a16="http://schemas.microsoft.com/office/drawing/2014/main" id="{3BA025A2-4B27-0448-A0E8-F26FB24D203F}"/>
              </a:ext>
            </a:extLst>
          </p:cNvPr>
          <p:cNvSpPr>
            <a:spLocks noGrp="1"/>
          </p:cNvSpPr>
          <p:nvPr>
            <p:ph type="dt" sz="half" idx="10"/>
          </p:nvPr>
        </p:nvSpPr>
        <p:spPr/>
        <p:txBody>
          <a:bodyPr/>
          <a:lstStyle>
            <a:lvl1pPr>
              <a:defRPr/>
            </a:lvl1pPr>
          </a:lstStyle>
          <a:p>
            <a:pPr>
              <a:defRPr/>
            </a:pPr>
            <a:fld id="{C7F9892E-F2B4-2C49-AE9A-35018767CEF9}" type="datetime1">
              <a:rPr lang="en-US" altLang="en-US" smtClean="0"/>
              <a:pPr>
                <a:defRPr/>
              </a:pPr>
              <a:t>11/21/2022</a:t>
            </a:fld>
            <a:endParaRPr lang="en-US" altLang="en-US"/>
          </a:p>
        </p:txBody>
      </p:sp>
      <p:sp>
        <p:nvSpPr>
          <p:cNvPr id="6" name="Footer Placeholder 9">
            <a:extLst>
              <a:ext uri="{FF2B5EF4-FFF2-40B4-BE49-F238E27FC236}">
                <a16:creationId xmlns:a16="http://schemas.microsoft.com/office/drawing/2014/main" id="{6CDB1ACD-4239-5441-8DCE-52B366DC426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10">
            <a:extLst>
              <a:ext uri="{FF2B5EF4-FFF2-40B4-BE49-F238E27FC236}">
                <a16:creationId xmlns:a16="http://schemas.microsoft.com/office/drawing/2014/main" id="{47EC090D-C02D-D044-83D0-1FFC33723053}"/>
              </a:ext>
            </a:extLst>
          </p:cNvPr>
          <p:cNvSpPr>
            <a:spLocks noGrp="1"/>
          </p:cNvSpPr>
          <p:nvPr>
            <p:ph type="sldNum" sz="quarter" idx="12"/>
          </p:nvPr>
        </p:nvSpPr>
        <p:spPr/>
        <p:txBody>
          <a:bodyPr/>
          <a:lstStyle>
            <a:lvl1pPr>
              <a:defRPr/>
            </a:lvl1pPr>
          </a:lstStyle>
          <a:p>
            <a:pPr>
              <a:defRPr/>
            </a:pPr>
            <a:fld id="{3D550D9B-087F-7C49-AFE5-F9AD5097BC1F}" type="slidenum">
              <a:rPr lang="en-US" altLang="en-US"/>
              <a:pPr>
                <a:defRPr/>
              </a:pPr>
              <a:t>‹#›</a:t>
            </a:fld>
            <a:endParaRPr lang="en-US" altLang="en-US"/>
          </a:p>
        </p:txBody>
      </p:sp>
    </p:spTree>
    <p:extLst>
      <p:ext uri="{BB962C8B-B14F-4D97-AF65-F5344CB8AC3E}">
        <p14:creationId xmlns:p14="http://schemas.microsoft.com/office/powerpoint/2010/main" val="2074677718"/>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4">
            <a:extLst>
              <a:ext uri="{FF2B5EF4-FFF2-40B4-BE49-F238E27FC236}">
                <a16:creationId xmlns:a16="http://schemas.microsoft.com/office/drawing/2014/main" id="{725BEEEA-2170-9F43-8EC9-F3136F23D4CF}"/>
              </a:ext>
            </a:extLst>
          </p:cNvPr>
          <p:cNvSpPr>
            <a:spLocks noGrp="1"/>
          </p:cNvSpPr>
          <p:nvPr>
            <p:ph type="dt" sz="half" idx="10"/>
          </p:nvPr>
        </p:nvSpPr>
        <p:spPr/>
        <p:txBody>
          <a:bodyPr/>
          <a:lstStyle>
            <a:lvl1pPr>
              <a:defRPr/>
            </a:lvl1pPr>
          </a:lstStyle>
          <a:p>
            <a:pPr>
              <a:defRPr/>
            </a:pPr>
            <a:fld id="{20CF93FF-3D34-7244-B36E-5204F826A5CD}" type="datetime1">
              <a:rPr lang="en-US" altLang="en-US" smtClean="0"/>
              <a:pPr>
                <a:defRPr/>
              </a:pPr>
              <a:t>11/21/2022</a:t>
            </a:fld>
            <a:endParaRPr lang="en-US" altLang="en-US"/>
          </a:p>
        </p:txBody>
      </p:sp>
      <p:sp>
        <p:nvSpPr>
          <p:cNvPr id="5" name="Footer Placeholder 5">
            <a:extLst>
              <a:ext uri="{FF2B5EF4-FFF2-40B4-BE49-F238E27FC236}">
                <a16:creationId xmlns:a16="http://schemas.microsoft.com/office/drawing/2014/main" id="{A59EF40C-2A11-3B48-BFB0-16AAB49F014A}"/>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9">
            <a:extLst>
              <a:ext uri="{FF2B5EF4-FFF2-40B4-BE49-F238E27FC236}">
                <a16:creationId xmlns:a16="http://schemas.microsoft.com/office/drawing/2014/main" id="{C5DA0092-B270-AF40-B9EC-F4CF501CEB38}"/>
              </a:ext>
            </a:extLst>
          </p:cNvPr>
          <p:cNvSpPr>
            <a:spLocks noGrp="1"/>
          </p:cNvSpPr>
          <p:nvPr>
            <p:ph type="sldNum" sz="quarter" idx="12"/>
          </p:nvPr>
        </p:nvSpPr>
        <p:spPr/>
        <p:txBody>
          <a:bodyPr/>
          <a:lstStyle>
            <a:lvl1pPr>
              <a:defRPr/>
            </a:lvl1pPr>
          </a:lstStyle>
          <a:p>
            <a:pPr>
              <a:defRPr/>
            </a:pPr>
            <a:fld id="{9E1498E1-670D-D040-BAA6-886384A3ADEC}" type="slidenum">
              <a:rPr lang="en-US" altLang="en-US"/>
              <a:pPr>
                <a:defRPr/>
              </a:pPr>
              <a:t>‹#›</a:t>
            </a:fld>
            <a:endParaRPr lang="en-US" altLang="en-US"/>
          </a:p>
        </p:txBody>
      </p:sp>
    </p:spTree>
    <p:extLst>
      <p:ext uri="{BB962C8B-B14F-4D97-AF65-F5344CB8AC3E}">
        <p14:creationId xmlns:p14="http://schemas.microsoft.com/office/powerpoint/2010/main" val="2297589227"/>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4">
            <a:extLst>
              <a:ext uri="{FF2B5EF4-FFF2-40B4-BE49-F238E27FC236}">
                <a16:creationId xmlns:a16="http://schemas.microsoft.com/office/drawing/2014/main" id="{6AA4A58B-252F-624B-9360-749295F02267}"/>
              </a:ext>
            </a:extLst>
          </p:cNvPr>
          <p:cNvSpPr>
            <a:spLocks noGrp="1"/>
          </p:cNvSpPr>
          <p:nvPr>
            <p:ph type="dt" sz="half" idx="12"/>
          </p:nvPr>
        </p:nvSpPr>
        <p:spPr/>
        <p:txBody>
          <a:bodyPr/>
          <a:lstStyle>
            <a:lvl1pPr>
              <a:defRPr/>
            </a:lvl1pPr>
          </a:lstStyle>
          <a:p>
            <a:pPr>
              <a:defRPr/>
            </a:pPr>
            <a:fld id="{CC889F3E-A361-C346-85D5-979F2CC237CE}" type="datetime1">
              <a:rPr lang="en-US" altLang="en-US" smtClean="0"/>
              <a:pPr>
                <a:defRPr/>
              </a:pPr>
              <a:t>11/21/2022</a:t>
            </a:fld>
            <a:endParaRPr lang="en-US" altLang="en-US"/>
          </a:p>
        </p:txBody>
      </p:sp>
      <p:sp>
        <p:nvSpPr>
          <p:cNvPr id="5" name="Footer Placeholder 5">
            <a:extLst>
              <a:ext uri="{FF2B5EF4-FFF2-40B4-BE49-F238E27FC236}">
                <a16:creationId xmlns:a16="http://schemas.microsoft.com/office/drawing/2014/main" id="{33EF87B2-B80E-AF49-BACB-1920B29D6D96}"/>
              </a:ext>
            </a:extLst>
          </p:cNvPr>
          <p:cNvSpPr>
            <a:spLocks noGrp="1"/>
          </p:cNvSpPr>
          <p:nvPr>
            <p:ph type="ftr" sz="quarter" idx="13"/>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6">
            <a:extLst>
              <a:ext uri="{FF2B5EF4-FFF2-40B4-BE49-F238E27FC236}">
                <a16:creationId xmlns:a16="http://schemas.microsoft.com/office/drawing/2014/main" id="{13BF056A-8374-BC42-BC30-5004950A6C7B}"/>
              </a:ext>
            </a:extLst>
          </p:cNvPr>
          <p:cNvSpPr>
            <a:spLocks noGrp="1"/>
          </p:cNvSpPr>
          <p:nvPr>
            <p:ph type="sldNum" sz="quarter" idx="14"/>
          </p:nvPr>
        </p:nvSpPr>
        <p:spPr/>
        <p:txBody>
          <a:bodyPr/>
          <a:lstStyle>
            <a:lvl1pPr>
              <a:defRPr/>
            </a:lvl1pPr>
          </a:lstStyle>
          <a:p>
            <a:pPr>
              <a:defRPr/>
            </a:pPr>
            <a:fld id="{E7A5AAE7-C243-D34C-97D6-0313C4DE4AF7}" type="slidenum">
              <a:rPr lang="en-US" altLang="en-US"/>
              <a:pPr>
                <a:defRPr/>
              </a:pPr>
              <a:t>‹#›</a:t>
            </a:fld>
            <a:endParaRPr lang="en-US" altLang="en-US"/>
          </a:p>
        </p:txBody>
      </p:sp>
    </p:spTree>
    <p:extLst>
      <p:ext uri="{BB962C8B-B14F-4D97-AF65-F5344CB8AC3E}">
        <p14:creationId xmlns:p14="http://schemas.microsoft.com/office/powerpoint/2010/main" val="1955740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A27F00-3FAD-DB4B-B009-BA21688A2705}"/>
              </a:ext>
            </a:extLst>
          </p:cNvPr>
          <p:cNvSpPr>
            <a:spLocks noGrp="1"/>
          </p:cNvSpPr>
          <p:nvPr>
            <p:ph type="dt" sz="half" idx="10"/>
          </p:nvPr>
        </p:nvSpPr>
        <p:spPr/>
        <p:txBody>
          <a:bodyPr/>
          <a:lstStyle>
            <a:lvl1pPr>
              <a:defRPr/>
            </a:lvl1pPr>
          </a:lstStyle>
          <a:p>
            <a:pPr>
              <a:defRPr/>
            </a:pPr>
            <a:fld id="{D3E8C979-17E9-BC44-934C-C5EDB0878512}" type="datetime1">
              <a:rPr lang="en-US" altLang="en-US" smtClean="0"/>
              <a:pPr>
                <a:defRPr/>
              </a:pPr>
              <a:t>11/21/2022</a:t>
            </a:fld>
            <a:endParaRPr lang="en-US" altLang="en-US"/>
          </a:p>
        </p:txBody>
      </p:sp>
      <p:sp>
        <p:nvSpPr>
          <p:cNvPr id="5" name="Footer Placeholder 4">
            <a:extLst>
              <a:ext uri="{FF2B5EF4-FFF2-40B4-BE49-F238E27FC236}">
                <a16:creationId xmlns:a16="http://schemas.microsoft.com/office/drawing/2014/main" id="{7B988BD8-69A8-1D42-8EDD-53456709572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346320DF-7E22-1744-865C-C4D45C082579}"/>
              </a:ext>
            </a:extLst>
          </p:cNvPr>
          <p:cNvSpPr>
            <a:spLocks noGrp="1"/>
          </p:cNvSpPr>
          <p:nvPr>
            <p:ph type="sldNum" sz="quarter" idx="12"/>
          </p:nvPr>
        </p:nvSpPr>
        <p:spPr/>
        <p:txBody>
          <a:bodyPr/>
          <a:lstStyle>
            <a:lvl1pPr>
              <a:defRPr/>
            </a:lvl1pPr>
          </a:lstStyle>
          <a:p>
            <a:pPr>
              <a:defRPr/>
            </a:pPr>
            <a:fld id="{B645AC11-0F23-F642-8099-14F66C1D0E74}" type="slidenum">
              <a:rPr lang="en-US" altLang="en-US"/>
              <a:pPr>
                <a:defRPr/>
              </a:pPr>
              <a:t>‹#›</a:t>
            </a:fld>
            <a:endParaRPr lang="en-US" altLang="en-US"/>
          </a:p>
        </p:txBody>
      </p:sp>
    </p:spTree>
    <p:extLst>
      <p:ext uri="{BB962C8B-B14F-4D97-AF65-F5344CB8AC3E}">
        <p14:creationId xmlns:p14="http://schemas.microsoft.com/office/powerpoint/2010/main" val="18167946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AC2D106-B44B-A649-A69D-D18A07041426}"/>
              </a:ext>
            </a:extLst>
          </p:cNvPr>
          <p:cNvSpPr>
            <a:spLocks noGrp="1"/>
          </p:cNvSpPr>
          <p:nvPr>
            <p:ph type="dt" sz="half" idx="10"/>
          </p:nvPr>
        </p:nvSpPr>
        <p:spPr/>
        <p:txBody>
          <a:bodyPr/>
          <a:lstStyle>
            <a:lvl1pPr>
              <a:defRPr/>
            </a:lvl1pPr>
          </a:lstStyle>
          <a:p>
            <a:pPr>
              <a:defRPr/>
            </a:pPr>
            <a:fld id="{2D8EEE20-C875-624B-AF0A-6E9AE1BBD7B0}" type="datetime1">
              <a:rPr lang="en-US" altLang="en-US" smtClean="0"/>
              <a:pPr>
                <a:defRPr/>
              </a:pPr>
              <a:t>11/21/2022</a:t>
            </a:fld>
            <a:endParaRPr lang="en-US" altLang="en-US"/>
          </a:p>
        </p:txBody>
      </p:sp>
      <p:sp>
        <p:nvSpPr>
          <p:cNvPr id="6" name="Footer Placeholder 5">
            <a:extLst>
              <a:ext uri="{FF2B5EF4-FFF2-40B4-BE49-F238E27FC236}">
                <a16:creationId xmlns:a16="http://schemas.microsoft.com/office/drawing/2014/main" id="{C90991D5-BC99-9646-A299-07DB91E28426}"/>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F16DF255-6384-3442-9D80-769A1096CBFD}"/>
              </a:ext>
            </a:extLst>
          </p:cNvPr>
          <p:cNvSpPr>
            <a:spLocks noGrp="1"/>
          </p:cNvSpPr>
          <p:nvPr>
            <p:ph type="sldNum" sz="quarter" idx="12"/>
          </p:nvPr>
        </p:nvSpPr>
        <p:spPr/>
        <p:txBody>
          <a:bodyPr/>
          <a:lstStyle>
            <a:lvl1pPr>
              <a:defRPr/>
            </a:lvl1pPr>
          </a:lstStyle>
          <a:p>
            <a:pPr>
              <a:defRPr/>
            </a:pPr>
            <a:fld id="{CB165FCA-DA27-DF47-A5E6-DFAFFE432FDF}" type="slidenum">
              <a:rPr lang="en-US" altLang="en-US"/>
              <a:pPr>
                <a:defRPr/>
              </a:pPr>
              <a:t>‹#›</a:t>
            </a:fld>
            <a:endParaRPr lang="en-US" altLang="en-US"/>
          </a:p>
        </p:txBody>
      </p:sp>
    </p:spTree>
    <p:extLst>
      <p:ext uri="{BB962C8B-B14F-4D97-AF65-F5344CB8AC3E}">
        <p14:creationId xmlns:p14="http://schemas.microsoft.com/office/powerpoint/2010/main" val="39315696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1">
            <a:extLst>
              <a:ext uri="{FF2B5EF4-FFF2-40B4-BE49-F238E27FC236}">
                <a16:creationId xmlns:a16="http://schemas.microsoft.com/office/drawing/2014/main" id="{55F50695-07A8-7745-8ED2-FA2D7ACC180E}"/>
              </a:ext>
            </a:extLst>
          </p:cNvPr>
          <p:cNvSpPr>
            <a:spLocks noGrp="1"/>
          </p:cNvSpPr>
          <p:nvPr>
            <p:ph type="dt" sz="half" idx="10"/>
          </p:nvPr>
        </p:nvSpPr>
        <p:spPr/>
        <p:txBody>
          <a:bodyPr/>
          <a:lstStyle>
            <a:lvl1pPr>
              <a:defRPr/>
            </a:lvl1pPr>
          </a:lstStyle>
          <a:p>
            <a:pPr>
              <a:defRPr/>
            </a:pPr>
            <a:fld id="{4CBA7627-6B44-6447-9F49-4DE1F8B2FA06}" type="datetime1">
              <a:rPr lang="en-US" altLang="en-US" smtClean="0"/>
              <a:pPr>
                <a:defRPr/>
              </a:pPr>
              <a:t>11/21/2022</a:t>
            </a:fld>
            <a:endParaRPr lang="en-US" altLang="en-US"/>
          </a:p>
        </p:txBody>
      </p:sp>
      <p:sp>
        <p:nvSpPr>
          <p:cNvPr id="8" name="Footer Placeholder 6">
            <a:extLst>
              <a:ext uri="{FF2B5EF4-FFF2-40B4-BE49-F238E27FC236}">
                <a16:creationId xmlns:a16="http://schemas.microsoft.com/office/drawing/2014/main" id="{675FBDC9-F372-A149-B662-F0A155A0200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7">
            <a:extLst>
              <a:ext uri="{FF2B5EF4-FFF2-40B4-BE49-F238E27FC236}">
                <a16:creationId xmlns:a16="http://schemas.microsoft.com/office/drawing/2014/main" id="{E7D58A7A-56F8-BE4A-B5E2-489BED10FCD6}"/>
              </a:ext>
            </a:extLst>
          </p:cNvPr>
          <p:cNvSpPr>
            <a:spLocks noGrp="1"/>
          </p:cNvSpPr>
          <p:nvPr>
            <p:ph type="sldNum" sz="quarter" idx="12"/>
          </p:nvPr>
        </p:nvSpPr>
        <p:spPr/>
        <p:txBody>
          <a:bodyPr/>
          <a:lstStyle>
            <a:lvl1pPr>
              <a:defRPr/>
            </a:lvl1pPr>
          </a:lstStyle>
          <a:p>
            <a:pPr>
              <a:defRPr/>
            </a:pPr>
            <a:fld id="{C0D1E75C-9A02-5847-902D-2A47F9531388}" type="slidenum">
              <a:rPr lang="en-US" altLang="en-US"/>
              <a:pPr>
                <a:defRPr/>
              </a:pPr>
              <a:t>‹#›</a:t>
            </a:fld>
            <a:endParaRPr lang="en-US" altLang="en-US"/>
          </a:p>
        </p:txBody>
      </p:sp>
    </p:spTree>
    <p:extLst>
      <p:ext uri="{BB962C8B-B14F-4D97-AF65-F5344CB8AC3E}">
        <p14:creationId xmlns:p14="http://schemas.microsoft.com/office/powerpoint/2010/main" val="318300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219C1037-69BF-CB45-A1E1-A351E496DCB7}"/>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a:extLst>
              <a:ext uri="{FF2B5EF4-FFF2-40B4-BE49-F238E27FC236}">
                <a16:creationId xmlns:a16="http://schemas.microsoft.com/office/drawing/2014/main" id="{8C97218F-5A30-C249-A8A5-2ECAB45AD0BF}"/>
              </a:ext>
            </a:extLst>
          </p:cNvPr>
          <p:cNvSpPr>
            <a:spLocks noGrp="1" noChangeArrowheads="1"/>
          </p:cNvSpPr>
          <p:nvPr>
            <p:ph type="sldNum" sz="quarter" idx="11"/>
          </p:nvPr>
        </p:nvSpPr>
        <p:spPr>
          <a:ln/>
        </p:spPr>
        <p:txBody>
          <a:bodyPr/>
          <a:lstStyle>
            <a:lvl1pPr>
              <a:defRPr/>
            </a:lvl1pPr>
          </a:lstStyle>
          <a:p>
            <a:pPr>
              <a:defRPr/>
            </a:pPr>
            <a:fld id="{CD74ABED-3E16-E84E-9604-A4A8FA7BA7DC}" type="slidenum">
              <a:rPr lang="en-US" altLang="en-US"/>
              <a:pPr>
                <a:defRPr/>
              </a:pPr>
              <a:t>‹#›</a:t>
            </a:fld>
            <a:endParaRPr lang="en-US" altLang="en-US"/>
          </a:p>
        </p:txBody>
      </p:sp>
    </p:spTree>
    <p:extLst>
      <p:ext uri="{BB962C8B-B14F-4D97-AF65-F5344CB8AC3E}">
        <p14:creationId xmlns:p14="http://schemas.microsoft.com/office/powerpoint/2010/main" val="287044817"/>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1">
            <a:extLst>
              <a:ext uri="{FF2B5EF4-FFF2-40B4-BE49-F238E27FC236}">
                <a16:creationId xmlns:a16="http://schemas.microsoft.com/office/drawing/2014/main" id="{6A26B00A-232B-C747-8274-70D0BDF22417}"/>
              </a:ext>
            </a:extLst>
          </p:cNvPr>
          <p:cNvSpPr>
            <a:spLocks noGrp="1"/>
          </p:cNvSpPr>
          <p:nvPr>
            <p:ph type="dt" sz="half" idx="10"/>
          </p:nvPr>
        </p:nvSpPr>
        <p:spPr/>
        <p:txBody>
          <a:bodyPr/>
          <a:lstStyle>
            <a:lvl1pPr>
              <a:defRPr/>
            </a:lvl1pPr>
          </a:lstStyle>
          <a:p>
            <a:pPr>
              <a:defRPr/>
            </a:pPr>
            <a:fld id="{0EFCD87C-C64A-1D4B-84A1-51A208D403AF}" type="datetime1">
              <a:rPr lang="en-US" altLang="en-US" smtClean="0"/>
              <a:pPr>
                <a:defRPr/>
              </a:pPr>
              <a:t>11/21/2022</a:t>
            </a:fld>
            <a:endParaRPr lang="en-US" altLang="en-US"/>
          </a:p>
        </p:txBody>
      </p:sp>
      <p:sp>
        <p:nvSpPr>
          <p:cNvPr id="4" name="Footer Placeholder 6">
            <a:extLst>
              <a:ext uri="{FF2B5EF4-FFF2-40B4-BE49-F238E27FC236}">
                <a16:creationId xmlns:a16="http://schemas.microsoft.com/office/drawing/2014/main" id="{CD268113-5D9A-594C-9431-399E35F298EF}"/>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7">
            <a:extLst>
              <a:ext uri="{FF2B5EF4-FFF2-40B4-BE49-F238E27FC236}">
                <a16:creationId xmlns:a16="http://schemas.microsoft.com/office/drawing/2014/main" id="{CDE35D5F-6F77-6B49-BB46-BD2165F55D4F}"/>
              </a:ext>
            </a:extLst>
          </p:cNvPr>
          <p:cNvSpPr>
            <a:spLocks noGrp="1"/>
          </p:cNvSpPr>
          <p:nvPr>
            <p:ph type="sldNum" sz="quarter" idx="12"/>
          </p:nvPr>
        </p:nvSpPr>
        <p:spPr/>
        <p:txBody>
          <a:bodyPr/>
          <a:lstStyle>
            <a:lvl1pPr>
              <a:defRPr/>
            </a:lvl1pPr>
          </a:lstStyle>
          <a:p>
            <a:pPr>
              <a:defRPr/>
            </a:pPr>
            <a:fld id="{B7BE3623-C154-BA49-83B6-5140FD361BFC}" type="slidenum">
              <a:rPr lang="en-US" altLang="en-US"/>
              <a:pPr>
                <a:defRPr/>
              </a:pPr>
              <a:t>‹#›</a:t>
            </a:fld>
            <a:endParaRPr lang="en-US" altLang="en-US"/>
          </a:p>
        </p:txBody>
      </p:sp>
    </p:spTree>
    <p:extLst>
      <p:ext uri="{BB962C8B-B14F-4D97-AF65-F5344CB8AC3E}">
        <p14:creationId xmlns:p14="http://schemas.microsoft.com/office/powerpoint/2010/main" val="27179102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4">
            <a:extLst>
              <a:ext uri="{FF2B5EF4-FFF2-40B4-BE49-F238E27FC236}">
                <a16:creationId xmlns:a16="http://schemas.microsoft.com/office/drawing/2014/main" id="{05D5508C-5E14-0049-8573-70F136DE57A2}"/>
              </a:ext>
            </a:extLst>
          </p:cNvPr>
          <p:cNvSpPr>
            <a:spLocks noGrp="1"/>
          </p:cNvSpPr>
          <p:nvPr>
            <p:ph type="dt" sz="half" idx="10"/>
          </p:nvPr>
        </p:nvSpPr>
        <p:spPr/>
        <p:txBody>
          <a:bodyPr/>
          <a:lstStyle>
            <a:lvl1pPr>
              <a:defRPr/>
            </a:lvl1pPr>
          </a:lstStyle>
          <a:p>
            <a:pPr>
              <a:defRPr/>
            </a:pPr>
            <a:fld id="{44839FC7-43DD-1E41-8B59-A1EF3005D51D}" type="datetime1">
              <a:rPr lang="en-US" altLang="en-US" smtClean="0"/>
              <a:pPr>
                <a:defRPr/>
              </a:pPr>
              <a:t>11/21/2022</a:t>
            </a:fld>
            <a:endParaRPr lang="en-US" altLang="en-US"/>
          </a:p>
        </p:txBody>
      </p:sp>
      <p:sp>
        <p:nvSpPr>
          <p:cNvPr id="3" name="Footer Placeholder 5">
            <a:extLst>
              <a:ext uri="{FF2B5EF4-FFF2-40B4-BE49-F238E27FC236}">
                <a16:creationId xmlns:a16="http://schemas.microsoft.com/office/drawing/2014/main" id="{3DCFB623-1965-B64E-BD0C-02369443D23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6">
            <a:extLst>
              <a:ext uri="{FF2B5EF4-FFF2-40B4-BE49-F238E27FC236}">
                <a16:creationId xmlns:a16="http://schemas.microsoft.com/office/drawing/2014/main" id="{DC04BD00-0E6F-9C47-B0ED-839AFCD5131C}"/>
              </a:ext>
            </a:extLst>
          </p:cNvPr>
          <p:cNvSpPr>
            <a:spLocks noGrp="1"/>
          </p:cNvSpPr>
          <p:nvPr>
            <p:ph type="sldNum" sz="quarter" idx="12"/>
          </p:nvPr>
        </p:nvSpPr>
        <p:spPr/>
        <p:txBody>
          <a:bodyPr/>
          <a:lstStyle>
            <a:lvl1pPr>
              <a:defRPr/>
            </a:lvl1pPr>
          </a:lstStyle>
          <a:p>
            <a:pPr>
              <a:defRPr/>
            </a:pPr>
            <a:fld id="{EFF43A6F-C7DA-5E44-B3AF-6733FED4258C}" type="slidenum">
              <a:rPr lang="en-US" altLang="en-US"/>
              <a:pPr>
                <a:defRPr/>
              </a:pPr>
              <a:t>‹#›</a:t>
            </a:fld>
            <a:endParaRPr lang="en-US" altLang="en-US"/>
          </a:p>
        </p:txBody>
      </p:sp>
    </p:spTree>
    <p:extLst>
      <p:ext uri="{BB962C8B-B14F-4D97-AF65-F5344CB8AC3E}">
        <p14:creationId xmlns:p14="http://schemas.microsoft.com/office/powerpoint/2010/main" val="25648262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CB3B5A3-5768-B647-ADBF-28B4A06E4CA1}"/>
              </a:ext>
            </a:extLst>
          </p:cNvPr>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7">
            <a:extLst>
              <a:ext uri="{FF2B5EF4-FFF2-40B4-BE49-F238E27FC236}">
                <a16:creationId xmlns:a16="http://schemas.microsoft.com/office/drawing/2014/main" id="{CD840152-C64A-D144-AE7A-41E475DE6838}"/>
              </a:ext>
            </a:extLst>
          </p:cNvPr>
          <p:cNvSpPr>
            <a:spLocks noGrp="1"/>
          </p:cNvSpPr>
          <p:nvPr>
            <p:ph type="dt" sz="half" idx="10"/>
          </p:nvPr>
        </p:nvSpPr>
        <p:spPr/>
        <p:txBody>
          <a:bodyPr/>
          <a:lstStyle>
            <a:lvl1pPr>
              <a:defRPr/>
            </a:lvl1pPr>
          </a:lstStyle>
          <a:p>
            <a:pPr>
              <a:defRPr/>
            </a:pPr>
            <a:fld id="{DE1DD66A-510D-144F-B22B-751965B3F964}" type="datetime1">
              <a:rPr lang="en-US" altLang="en-US" smtClean="0"/>
              <a:pPr>
                <a:defRPr/>
              </a:pPr>
              <a:t>11/21/2022</a:t>
            </a:fld>
            <a:endParaRPr lang="en-US" altLang="en-US"/>
          </a:p>
        </p:txBody>
      </p:sp>
      <p:sp>
        <p:nvSpPr>
          <p:cNvPr id="7" name="Footer Placeholder 9">
            <a:extLst>
              <a:ext uri="{FF2B5EF4-FFF2-40B4-BE49-F238E27FC236}">
                <a16:creationId xmlns:a16="http://schemas.microsoft.com/office/drawing/2014/main" id="{43E30E6A-3009-BE49-B194-680E32FDDFF5}"/>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8" name="Slide Number Placeholder 10">
            <a:extLst>
              <a:ext uri="{FF2B5EF4-FFF2-40B4-BE49-F238E27FC236}">
                <a16:creationId xmlns:a16="http://schemas.microsoft.com/office/drawing/2014/main" id="{3CD39DF1-55AC-0F4E-887C-960C4D1635EE}"/>
              </a:ext>
            </a:extLst>
          </p:cNvPr>
          <p:cNvSpPr>
            <a:spLocks noGrp="1"/>
          </p:cNvSpPr>
          <p:nvPr>
            <p:ph type="sldNum" sz="quarter" idx="12"/>
          </p:nvPr>
        </p:nvSpPr>
        <p:spPr/>
        <p:txBody>
          <a:bodyPr/>
          <a:lstStyle>
            <a:lvl1pPr>
              <a:defRPr/>
            </a:lvl1pPr>
          </a:lstStyle>
          <a:p>
            <a:pPr>
              <a:defRPr/>
            </a:pPr>
            <a:fld id="{3BD9DE0D-8130-5A45-8A70-376CA98479D8}" type="slidenum">
              <a:rPr lang="en-US" altLang="en-US"/>
              <a:pPr>
                <a:defRPr/>
              </a:pPr>
              <a:t>‹#›</a:t>
            </a:fld>
            <a:endParaRPr lang="en-US" altLang="en-US"/>
          </a:p>
        </p:txBody>
      </p:sp>
    </p:spTree>
    <p:extLst>
      <p:ext uri="{BB962C8B-B14F-4D97-AF65-F5344CB8AC3E}">
        <p14:creationId xmlns:p14="http://schemas.microsoft.com/office/powerpoint/2010/main" val="413506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rtlCol="0">
            <a:normAutofit/>
          </a:bodyPr>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7">
            <a:extLst>
              <a:ext uri="{FF2B5EF4-FFF2-40B4-BE49-F238E27FC236}">
                <a16:creationId xmlns:a16="http://schemas.microsoft.com/office/drawing/2014/main" id="{539A4703-5BA2-EB46-948C-BD93A3564647}"/>
              </a:ext>
            </a:extLst>
          </p:cNvPr>
          <p:cNvSpPr>
            <a:spLocks noGrp="1"/>
          </p:cNvSpPr>
          <p:nvPr>
            <p:ph type="dt" sz="half" idx="10"/>
          </p:nvPr>
        </p:nvSpPr>
        <p:spPr/>
        <p:txBody>
          <a:bodyPr/>
          <a:lstStyle>
            <a:lvl1pPr>
              <a:defRPr>
                <a:solidFill>
                  <a:srgbClr val="FFFFFF"/>
                </a:solidFill>
              </a:defRPr>
            </a:lvl1pPr>
          </a:lstStyle>
          <a:p>
            <a:pPr>
              <a:defRPr/>
            </a:pPr>
            <a:fld id="{233E997C-DFEB-304C-B432-A70CAFAB83FD}" type="datetime1">
              <a:rPr lang="en-US" altLang="en-US" smtClean="0"/>
              <a:pPr>
                <a:defRPr/>
              </a:pPr>
              <a:t>11/21/2022</a:t>
            </a:fld>
            <a:endParaRPr lang="en-US" altLang="en-US"/>
          </a:p>
        </p:txBody>
      </p:sp>
      <p:sp>
        <p:nvSpPr>
          <p:cNvPr id="6" name="Footer Placeholder 8">
            <a:extLst>
              <a:ext uri="{FF2B5EF4-FFF2-40B4-BE49-F238E27FC236}">
                <a16:creationId xmlns:a16="http://schemas.microsoft.com/office/drawing/2014/main" id="{6EB2D700-1CA1-2144-822D-110241EC609E}"/>
              </a:ext>
            </a:extLst>
          </p:cNvPr>
          <p:cNvSpPr>
            <a:spLocks noGrp="1"/>
          </p:cNvSpPr>
          <p:nvPr>
            <p:ph type="ftr" sz="quarter" idx="11"/>
          </p:nvPr>
        </p:nvSpPr>
        <p:spPr/>
        <p:txBody>
          <a:bodyPr/>
          <a:lstStyle>
            <a:lvl1pPr fontAlgn="base">
              <a:spcBef>
                <a:spcPct val="0"/>
              </a:spcBef>
              <a:spcAft>
                <a:spcPct val="0"/>
              </a:spcAft>
              <a:defRPr>
                <a:solidFill>
                  <a:prstClr val="white">
                    <a:alpha val="75000"/>
                  </a:prstClr>
                </a:solidFill>
                <a:ea typeface="ＭＳ Ｐゴシック" charset="0"/>
                <a:cs typeface="ＭＳ Ｐゴシック" charset="0"/>
              </a:defRPr>
            </a:lvl1pPr>
          </a:lstStyle>
          <a:p>
            <a:pPr>
              <a:defRPr/>
            </a:pPr>
            <a:endParaRPr lang="en-US"/>
          </a:p>
        </p:txBody>
      </p:sp>
      <p:sp>
        <p:nvSpPr>
          <p:cNvPr id="7" name="Slide Number Placeholder 9">
            <a:extLst>
              <a:ext uri="{FF2B5EF4-FFF2-40B4-BE49-F238E27FC236}">
                <a16:creationId xmlns:a16="http://schemas.microsoft.com/office/drawing/2014/main" id="{EE6F440F-CEFA-514B-86B0-6C51F08180DB}"/>
              </a:ext>
            </a:extLst>
          </p:cNvPr>
          <p:cNvSpPr>
            <a:spLocks noGrp="1"/>
          </p:cNvSpPr>
          <p:nvPr>
            <p:ph type="sldNum" sz="quarter" idx="12"/>
          </p:nvPr>
        </p:nvSpPr>
        <p:spPr/>
        <p:txBody>
          <a:bodyPr/>
          <a:lstStyle>
            <a:lvl1pPr>
              <a:defRPr>
                <a:solidFill>
                  <a:srgbClr val="FFFFFF"/>
                </a:solidFill>
              </a:defRPr>
            </a:lvl1pPr>
          </a:lstStyle>
          <a:p>
            <a:pPr>
              <a:defRPr/>
            </a:pPr>
            <a:fld id="{6F68D1CE-FC8E-194F-BA06-5C6B63C37761}" type="slidenum">
              <a:rPr lang="en-US" altLang="en-US"/>
              <a:pPr>
                <a:defRPr/>
              </a:pPr>
              <a:t>‹#›</a:t>
            </a:fld>
            <a:endParaRPr lang="en-US" altLang="en-US"/>
          </a:p>
        </p:txBody>
      </p:sp>
    </p:spTree>
    <p:extLst>
      <p:ext uri="{BB962C8B-B14F-4D97-AF65-F5344CB8AC3E}">
        <p14:creationId xmlns:p14="http://schemas.microsoft.com/office/powerpoint/2010/main" val="4204307680"/>
      </p:ext>
    </p:extLst>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07201BC7-BED0-D843-93DB-22A8617BD6C6}"/>
              </a:ext>
            </a:extLst>
          </p:cNvPr>
          <p:cNvSpPr>
            <a:spLocks noGrp="1"/>
          </p:cNvSpPr>
          <p:nvPr>
            <p:ph type="dt" sz="half" idx="10"/>
          </p:nvPr>
        </p:nvSpPr>
        <p:spPr/>
        <p:txBody>
          <a:bodyPr/>
          <a:lstStyle>
            <a:lvl1pPr>
              <a:defRPr/>
            </a:lvl1pPr>
          </a:lstStyle>
          <a:p>
            <a:pPr>
              <a:defRPr/>
            </a:pPr>
            <a:fld id="{44D920F0-FEB1-2541-A059-C3FC5BE0A1E7}" type="datetime1">
              <a:rPr lang="en-US" altLang="en-US" smtClean="0"/>
              <a:pPr>
                <a:defRPr/>
              </a:pPr>
              <a:t>11/21/2022</a:t>
            </a:fld>
            <a:endParaRPr lang="en-US" altLang="en-US"/>
          </a:p>
        </p:txBody>
      </p:sp>
      <p:sp>
        <p:nvSpPr>
          <p:cNvPr id="5" name="Footer Placeholder 7">
            <a:extLst>
              <a:ext uri="{FF2B5EF4-FFF2-40B4-BE49-F238E27FC236}">
                <a16:creationId xmlns:a16="http://schemas.microsoft.com/office/drawing/2014/main" id="{C49B5DAE-E24D-F744-8BAC-3CD662463F13}"/>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90CCC806-E2E1-C24D-A9B1-8C59BEADBEEC}"/>
              </a:ext>
            </a:extLst>
          </p:cNvPr>
          <p:cNvSpPr>
            <a:spLocks noGrp="1"/>
          </p:cNvSpPr>
          <p:nvPr>
            <p:ph type="sldNum" sz="quarter" idx="12"/>
          </p:nvPr>
        </p:nvSpPr>
        <p:spPr/>
        <p:txBody>
          <a:bodyPr/>
          <a:lstStyle>
            <a:lvl1pPr>
              <a:defRPr/>
            </a:lvl1pPr>
          </a:lstStyle>
          <a:p>
            <a:pPr>
              <a:defRPr/>
            </a:pPr>
            <a:fld id="{DA549200-EF1F-A641-8E2C-0A41573C3522}" type="slidenum">
              <a:rPr lang="en-US" altLang="en-US"/>
              <a:pPr>
                <a:defRPr/>
              </a:pPr>
              <a:t>‹#›</a:t>
            </a:fld>
            <a:endParaRPr lang="en-US" altLang="en-US"/>
          </a:p>
        </p:txBody>
      </p:sp>
    </p:spTree>
    <p:extLst>
      <p:ext uri="{BB962C8B-B14F-4D97-AF65-F5344CB8AC3E}">
        <p14:creationId xmlns:p14="http://schemas.microsoft.com/office/powerpoint/2010/main" val="19013247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6">
            <a:extLst>
              <a:ext uri="{FF2B5EF4-FFF2-40B4-BE49-F238E27FC236}">
                <a16:creationId xmlns:a16="http://schemas.microsoft.com/office/drawing/2014/main" id="{45A432FC-B1FC-3743-A6E8-67271640A740}"/>
              </a:ext>
            </a:extLst>
          </p:cNvPr>
          <p:cNvSpPr>
            <a:spLocks noGrp="1"/>
          </p:cNvSpPr>
          <p:nvPr>
            <p:ph type="dt" sz="half" idx="10"/>
          </p:nvPr>
        </p:nvSpPr>
        <p:spPr/>
        <p:txBody>
          <a:bodyPr/>
          <a:lstStyle>
            <a:lvl1pPr>
              <a:defRPr/>
            </a:lvl1pPr>
          </a:lstStyle>
          <a:p>
            <a:pPr>
              <a:defRPr/>
            </a:pPr>
            <a:fld id="{13EBBAF8-A45C-F042-8FF1-CB0E04081067}" type="datetime1">
              <a:rPr lang="en-US" altLang="en-US" smtClean="0"/>
              <a:pPr>
                <a:defRPr/>
              </a:pPr>
              <a:t>11/21/2022</a:t>
            </a:fld>
            <a:endParaRPr lang="en-US" altLang="en-US"/>
          </a:p>
        </p:txBody>
      </p:sp>
      <p:sp>
        <p:nvSpPr>
          <p:cNvPr id="5" name="Footer Placeholder 7">
            <a:extLst>
              <a:ext uri="{FF2B5EF4-FFF2-40B4-BE49-F238E27FC236}">
                <a16:creationId xmlns:a16="http://schemas.microsoft.com/office/drawing/2014/main" id="{1E44A229-6EF5-AB47-ADF0-812C9506B124}"/>
              </a:ext>
            </a:extLst>
          </p:cNvPr>
          <p:cNvSpPr>
            <a:spLocks noGrp="1"/>
          </p:cNvSpPr>
          <p:nvPr>
            <p:ph type="ftr"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8">
            <a:extLst>
              <a:ext uri="{FF2B5EF4-FFF2-40B4-BE49-F238E27FC236}">
                <a16:creationId xmlns:a16="http://schemas.microsoft.com/office/drawing/2014/main" id="{5FDE0C0A-82C9-934C-AB08-5FC4E93A2F50}"/>
              </a:ext>
            </a:extLst>
          </p:cNvPr>
          <p:cNvSpPr>
            <a:spLocks noGrp="1"/>
          </p:cNvSpPr>
          <p:nvPr>
            <p:ph type="sldNum" sz="quarter" idx="12"/>
          </p:nvPr>
        </p:nvSpPr>
        <p:spPr/>
        <p:txBody>
          <a:bodyPr/>
          <a:lstStyle>
            <a:lvl1pPr>
              <a:defRPr/>
            </a:lvl1pPr>
          </a:lstStyle>
          <a:p>
            <a:pPr>
              <a:defRPr/>
            </a:pPr>
            <a:fld id="{0AC7CBC5-1D32-1A4F-8557-6B88EE5700AD}" type="slidenum">
              <a:rPr lang="en-US" altLang="en-US"/>
              <a:pPr>
                <a:defRPr/>
              </a:pPr>
              <a:t>‹#›</a:t>
            </a:fld>
            <a:endParaRPr lang="en-US" altLang="en-US"/>
          </a:p>
        </p:txBody>
      </p:sp>
    </p:spTree>
    <p:extLst>
      <p:ext uri="{BB962C8B-B14F-4D97-AF65-F5344CB8AC3E}">
        <p14:creationId xmlns:p14="http://schemas.microsoft.com/office/powerpoint/2010/main" val="40406020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a:extLst>
              <a:ext uri="{FF2B5EF4-FFF2-40B4-BE49-F238E27FC236}">
                <a16:creationId xmlns:a16="http://schemas.microsoft.com/office/drawing/2014/main" id="{B8C0AEDB-AE72-1C4B-98C5-DD8A57B0F749}"/>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3D172127-04AB-F14E-8A77-E25FA91BEEEF}"/>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239F5AA2-2F81-DE4D-857B-D03D37DA78DC}"/>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9F099C6E-3884-6249-A62E-9F695C70B31F}"/>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8" name="Rectangle 5">
            <a:extLst>
              <a:ext uri="{FF2B5EF4-FFF2-40B4-BE49-F238E27FC236}">
                <a16:creationId xmlns:a16="http://schemas.microsoft.com/office/drawing/2014/main" id="{90B983E7-8083-6541-91E7-371C364A38EE}"/>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7EE0FBDF-FEFA-9C4C-B8C1-AA83F67044BE}"/>
              </a:ext>
            </a:extLst>
          </p:cNvPr>
          <p:cNvSpPr>
            <a:spLocks noGrp="1" noChangeArrowheads="1"/>
          </p:cNvSpPr>
          <p:nvPr>
            <p:ph type="sldNum" sz="quarter" idx="12"/>
          </p:nvPr>
        </p:nvSpPr>
        <p:spPr/>
        <p:txBody>
          <a:bodyPr/>
          <a:lstStyle>
            <a:lvl1pPr>
              <a:defRPr sz="1200"/>
            </a:lvl1pPr>
          </a:lstStyle>
          <a:p>
            <a:pPr>
              <a:defRPr/>
            </a:pPr>
            <a:fld id="{DD28897F-2C7E-7F46-B69F-DE95DCD1C75F}" type="slidenum">
              <a:rPr lang="en-US" altLang="en-US"/>
              <a:pPr>
                <a:defRPr/>
              </a:pPr>
              <a:t>‹#›</a:t>
            </a:fld>
            <a:endParaRPr lang="en-US" altLang="en-US"/>
          </a:p>
        </p:txBody>
      </p:sp>
    </p:spTree>
    <p:extLst>
      <p:ext uri="{BB962C8B-B14F-4D97-AF65-F5344CB8AC3E}">
        <p14:creationId xmlns:p14="http://schemas.microsoft.com/office/powerpoint/2010/main" val="1983521412"/>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379652B2-5BA2-814B-9197-80813B25BC1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972B4512-5C9F-F24B-ACE5-FEA941FA37B6}"/>
              </a:ext>
            </a:extLst>
          </p:cNvPr>
          <p:cNvSpPr>
            <a:spLocks noGrp="1" noChangeArrowheads="1"/>
          </p:cNvSpPr>
          <p:nvPr>
            <p:ph type="sldNum" sz="quarter" idx="11"/>
          </p:nvPr>
        </p:nvSpPr>
        <p:spPr/>
        <p:txBody>
          <a:bodyPr/>
          <a:lstStyle>
            <a:lvl1pPr>
              <a:defRPr/>
            </a:lvl1pPr>
          </a:lstStyle>
          <a:p>
            <a:pPr>
              <a:defRPr/>
            </a:pPr>
            <a:fld id="{C9B264BD-5CF8-8847-9120-583B5D924A6F}" type="slidenum">
              <a:rPr lang="en-US" altLang="en-US"/>
              <a:pPr>
                <a:defRPr/>
              </a:pPr>
              <a:t>‹#›</a:t>
            </a:fld>
            <a:endParaRPr lang="en-US" altLang="en-US"/>
          </a:p>
        </p:txBody>
      </p:sp>
    </p:spTree>
    <p:extLst>
      <p:ext uri="{BB962C8B-B14F-4D97-AF65-F5344CB8AC3E}">
        <p14:creationId xmlns:p14="http://schemas.microsoft.com/office/powerpoint/2010/main" val="1903210076"/>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0C503F49-5E0A-6C4C-8707-2CDE1C016BB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8D7EAE19-43CD-0149-9535-D4749EB05249}"/>
              </a:ext>
            </a:extLst>
          </p:cNvPr>
          <p:cNvSpPr>
            <a:spLocks noGrp="1" noChangeArrowheads="1"/>
          </p:cNvSpPr>
          <p:nvPr>
            <p:ph type="sldNum" sz="quarter" idx="11"/>
          </p:nvPr>
        </p:nvSpPr>
        <p:spPr/>
        <p:txBody>
          <a:bodyPr/>
          <a:lstStyle>
            <a:lvl1pPr>
              <a:defRPr/>
            </a:lvl1pPr>
          </a:lstStyle>
          <a:p>
            <a:pPr>
              <a:defRPr/>
            </a:pPr>
            <a:fld id="{55B4427A-0234-FF4A-B617-45AD81C0316B}" type="slidenum">
              <a:rPr lang="en-US" altLang="en-US"/>
              <a:pPr>
                <a:defRPr/>
              </a:pPr>
              <a:t>‹#›</a:t>
            </a:fld>
            <a:endParaRPr lang="en-US" altLang="en-US"/>
          </a:p>
        </p:txBody>
      </p:sp>
    </p:spTree>
    <p:extLst>
      <p:ext uri="{BB962C8B-B14F-4D97-AF65-F5344CB8AC3E}">
        <p14:creationId xmlns:p14="http://schemas.microsoft.com/office/powerpoint/2010/main" val="3169871914"/>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6C81874D-6987-554F-A2A7-E1C4E088795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E6FDB72E-FF27-D348-8419-B96CBBA6934E}"/>
              </a:ext>
            </a:extLst>
          </p:cNvPr>
          <p:cNvSpPr>
            <a:spLocks noGrp="1" noChangeArrowheads="1"/>
          </p:cNvSpPr>
          <p:nvPr>
            <p:ph type="sldNum" sz="quarter" idx="11"/>
          </p:nvPr>
        </p:nvSpPr>
        <p:spPr/>
        <p:txBody>
          <a:bodyPr/>
          <a:lstStyle>
            <a:lvl1pPr>
              <a:defRPr/>
            </a:lvl1pPr>
          </a:lstStyle>
          <a:p>
            <a:pPr>
              <a:defRPr/>
            </a:pPr>
            <a:fld id="{CC412D68-2B8E-0F43-9524-393EB5278AD6}" type="slidenum">
              <a:rPr lang="en-US" altLang="en-US"/>
              <a:pPr>
                <a:defRPr/>
              </a:pPr>
              <a:t>‹#›</a:t>
            </a:fld>
            <a:endParaRPr lang="en-US" altLang="en-US"/>
          </a:p>
        </p:txBody>
      </p:sp>
    </p:spTree>
    <p:extLst>
      <p:ext uri="{BB962C8B-B14F-4D97-AF65-F5344CB8AC3E}">
        <p14:creationId xmlns:p14="http://schemas.microsoft.com/office/powerpoint/2010/main" val="156667962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F86B3CF1-52B7-1B4E-AE7A-0549C7D0B2A8}"/>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8E095FFB-C259-2E43-9A62-A1D62518E03B}"/>
              </a:ext>
            </a:extLst>
          </p:cNvPr>
          <p:cNvSpPr>
            <a:spLocks noGrp="1" noChangeArrowheads="1"/>
          </p:cNvSpPr>
          <p:nvPr>
            <p:ph type="sldNum" sz="quarter" idx="11"/>
          </p:nvPr>
        </p:nvSpPr>
        <p:spPr>
          <a:ln/>
        </p:spPr>
        <p:txBody>
          <a:bodyPr/>
          <a:lstStyle>
            <a:lvl1pPr>
              <a:defRPr/>
            </a:lvl1pPr>
          </a:lstStyle>
          <a:p>
            <a:pPr>
              <a:defRPr/>
            </a:pPr>
            <a:fld id="{CFD471CD-8D2F-4F45-9D79-5AC74AB2E20F}" type="slidenum">
              <a:rPr lang="en-US" altLang="en-US"/>
              <a:pPr>
                <a:defRPr/>
              </a:pPr>
              <a:t>‹#›</a:t>
            </a:fld>
            <a:endParaRPr lang="en-US" altLang="en-US"/>
          </a:p>
        </p:txBody>
      </p:sp>
    </p:spTree>
    <p:extLst>
      <p:ext uri="{BB962C8B-B14F-4D97-AF65-F5344CB8AC3E}">
        <p14:creationId xmlns:p14="http://schemas.microsoft.com/office/powerpoint/2010/main" val="597877878"/>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EFF74D33-B557-2D4A-8CA7-6C068BEA77E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02B7CEDD-20B8-6243-B7DF-B621408F7A2A}"/>
              </a:ext>
            </a:extLst>
          </p:cNvPr>
          <p:cNvSpPr>
            <a:spLocks noGrp="1" noChangeArrowheads="1"/>
          </p:cNvSpPr>
          <p:nvPr>
            <p:ph type="sldNum" sz="quarter" idx="11"/>
          </p:nvPr>
        </p:nvSpPr>
        <p:spPr/>
        <p:txBody>
          <a:bodyPr/>
          <a:lstStyle>
            <a:lvl1pPr>
              <a:defRPr/>
            </a:lvl1pPr>
          </a:lstStyle>
          <a:p>
            <a:pPr>
              <a:defRPr/>
            </a:pPr>
            <a:fld id="{E0D7057D-8804-B74F-813A-684A2729AF5E}" type="slidenum">
              <a:rPr lang="en-US" altLang="en-US"/>
              <a:pPr>
                <a:defRPr/>
              </a:pPr>
              <a:t>‹#›</a:t>
            </a:fld>
            <a:endParaRPr lang="en-US" altLang="en-US"/>
          </a:p>
        </p:txBody>
      </p:sp>
    </p:spTree>
    <p:extLst>
      <p:ext uri="{BB962C8B-B14F-4D97-AF65-F5344CB8AC3E}">
        <p14:creationId xmlns:p14="http://schemas.microsoft.com/office/powerpoint/2010/main" val="2856699946"/>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6D416F44-F624-5048-899C-99A0F4C7AEA3}"/>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24B80B40-48F5-3949-AFFD-6910D6AD593F}"/>
              </a:ext>
            </a:extLst>
          </p:cNvPr>
          <p:cNvSpPr>
            <a:spLocks noGrp="1" noChangeArrowheads="1"/>
          </p:cNvSpPr>
          <p:nvPr>
            <p:ph type="sldNum" sz="quarter" idx="11"/>
          </p:nvPr>
        </p:nvSpPr>
        <p:spPr/>
        <p:txBody>
          <a:bodyPr/>
          <a:lstStyle>
            <a:lvl1pPr>
              <a:defRPr/>
            </a:lvl1pPr>
          </a:lstStyle>
          <a:p>
            <a:pPr>
              <a:defRPr/>
            </a:pPr>
            <a:fld id="{AA867CE6-8CAF-1443-BB87-1F9BBECD8B91}" type="slidenum">
              <a:rPr lang="en-US" altLang="en-US"/>
              <a:pPr>
                <a:defRPr/>
              </a:pPr>
              <a:t>‹#›</a:t>
            </a:fld>
            <a:endParaRPr lang="en-US" altLang="en-US"/>
          </a:p>
        </p:txBody>
      </p:sp>
    </p:spTree>
    <p:extLst>
      <p:ext uri="{BB962C8B-B14F-4D97-AF65-F5344CB8AC3E}">
        <p14:creationId xmlns:p14="http://schemas.microsoft.com/office/powerpoint/2010/main" val="2703781786"/>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4F10A0E4-55E1-E344-A9A7-514DF6DE64A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5CA045D6-205E-8C4F-BF45-111FB3A77250}"/>
              </a:ext>
            </a:extLst>
          </p:cNvPr>
          <p:cNvSpPr>
            <a:spLocks noGrp="1" noChangeArrowheads="1"/>
          </p:cNvSpPr>
          <p:nvPr>
            <p:ph type="sldNum" sz="quarter" idx="11"/>
          </p:nvPr>
        </p:nvSpPr>
        <p:spPr/>
        <p:txBody>
          <a:bodyPr/>
          <a:lstStyle>
            <a:lvl1pPr>
              <a:defRPr/>
            </a:lvl1pPr>
          </a:lstStyle>
          <a:p>
            <a:pPr>
              <a:defRPr/>
            </a:pPr>
            <a:fld id="{FF5F0CEF-1A2E-4B4E-94B7-F9B11A1657A4}" type="slidenum">
              <a:rPr lang="en-US" altLang="en-US"/>
              <a:pPr>
                <a:defRPr/>
              </a:pPr>
              <a:t>‹#›</a:t>
            </a:fld>
            <a:endParaRPr lang="en-US" altLang="en-US"/>
          </a:p>
        </p:txBody>
      </p:sp>
    </p:spTree>
    <p:extLst>
      <p:ext uri="{BB962C8B-B14F-4D97-AF65-F5344CB8AC3E}">
        <p14:creationId xmlns:p14="http://schemas.microsoft.com/office/powerpoint/2010/main" val="2101885149"/>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0245C159-7A18-D446-8CE9-9D889808189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653843B3-C745-6747-AEDF-DB017023B88E}"/>
              </a:ext>
            </a:extLst>
          </p:cNvPr>
          <p:cNvSpPr>
            <a:spLocks noGrp="1" noChangeArrowheads="1"/>
          </p:cNvSpPr>
          <p:nvPr>
            <p:ph type="sldNum" sz="quarter" idx="11"/>
          </p:nvPr>
        </p:nvSpPr>
        <p:spPr/>
        <p:txBody>
          <a:bodyPr/>
          <a:lstStyle>
            <a:lvl1pPr>
              <a:defRPr/>
            </a:lvl1pPr>
          </a:lstStyle>
          <a:p>
            <a:pPr>
              <a:defRPr/>
            </a:pPr>
            <a:fld id="{62AB418C-E36B-F240-8932-8FB0F5F5958A}" type="slidenum">
              <a:rPr lang="en-US" altLang="en-US"/>
              <a:pPr>
                <a:defRPr/>
              </a:pPr>
              <a:t>‹#›</a:t>
            </a:fld>
            <a:endParaRPr lang="en-US" altLang="en-US"/>
          </a:p>
        </p:txBody>
      </p:sp>
    </p:spTree>
    <p:extLst>
      <p:ext uri="{BB962C8B-B14F-4D97-AF65-F5344CB8AC3E}">
        <p14:creationId xmlns:p14="http://schemas.microsoft.com/office/powerpoint/2010/main" val="660084090"/>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FF161BD4-BE84-8F4C-9366-F61686248C2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1811B5C-E6B4-E142-A3B6-D8C754CE31BF}"/>
              </a:ext>
            </a:extLst>
          </p:cNvPr>
          <p:cNvSpPr>
            <a:spLocks noGrp="1" noChangeArrowheads="1"/>
          </p:cNvSpPr>
          <p:nvPr>
            <p:ph type="sldNum" sz="quarter" idx="11"/>
          </p:nvPr>
        </p:nvSpPr>
        <p:spPr/>
        <p:txBody>
          <a:bodyPr/>
          <a:lstStyle>
            <a:lvl1pPr>
              <a:defRPr/>
            </a:lvl1pPr>
          </a:lstStyle>
          <a:p>
            <a:pPr>
              <a:defRPr/>
            </a:pPr>
            <a:fld id="{7B90E76B-E272-4B47-B40C-ABE8AA31BA5F}" type="slidenum">
              <a:rPr lang="en-US" altLang="en-US"/>
              <a:pPr>
                <a:defRPr/>
              </a:pPr>
              <a:t>‹#›</a:t>
            </a:fld>
            <a:endParaRPr lang="en-US" altLang="en-US"/>
          </a:p>
        </p:txBody>
      </p:sp>
    </p:spTree>
    <p:extLst>
      <p:ext uri="{BB962C8B-B14F-4D97-AF65-F5344CB8AC3E}">
        <p14:creationId xmlns:p14="http://schemas.microsoft.com/office/powerpoint/2010/main" val="3590905351"/>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5A125170-765C-1843-9206-97B56AC2920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EC4D52BE-7BDA-3943-867D-4DCAC5A7CE10}"/>
              </a:ext>
            </a:extLst>
          </p:cNvPr>
          <p:cNvSpPr>
            <a:spLocks noGrp="1" noChangeArrowheads="1"/>
          </p:cNvSpPr>
          <p:nvPr>
            <p:ph type="sldNum" sz="quarter" idx="11"/>
          </p:nvPr>
        </p:nvSpPr>
        <p:spPr/>
        <p:txBody>
          <a:bodyPr/>
          <a:lstStyle>
            <a:lvl1pPr>
              <a:defRPr/>
            </a:lvl1pPr>
          </a:lstStyle>
          <a:p>
            <a:pPr>
              <a:defRPr/>
            </a:pPr>
            <a:fld id="{ABE7DE28-7A66-164E-95E7-450898FA5DE7}" type="slidenum">
              <a:rPr lang="en-US" altLang="en-US"/>
              <a:pPr>
                <a:defRPr/>
              </a:pPr>
              <a:t>‹#›</a:t>
            </a:fld>
            <a:endParaRPr lang="en-US" altLang="en-US"/>
          </a:p>
        </p:txBody>
      </p:sp>
    </p:spTree>
    <p:extLst>
      <p:ext uri="{BB962C8B-B14F-4D97-AF65-F5344CB8AC3E}">
        <p14:creationId xmlns:p14="http://schemas.microsoft.com/office/powerpoint/2010/main" val="3141523695"/>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2C3415BA-4F86-7645-B96B-6D52B81FB169}"/>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95352D9-45D6-C143-B112-7757F6ECFD53}"/>
              </a:ext>
            </a:extLst>
          </p:cNvPr>
          <p:cNvSpPr>
            <a:spLocks noGrp="1" noChangeArrowheads="1"/>
          </p:cNvSpPr>
          <p:nvPr>
            <p:ph type="sldNum" sz="quarter" idx="11"/>
          </p:nvPr>
        </p:nvSpPr>
        <p:spPr/>
        <p:txBody>
          <a:bodyPr/>
          <a:lstStyle>
            <a:lvl1pPr>
              <a:defRPr/>
            </a:lvl1pPr>
          </a:lstStyle>
          <a:p>
            <a:pPr>
              <a:defRPr/>
            </a:pPr>
            <a:fld id="{D57576C8-4CB5-EB47-A907-7F94696BF5CF}" type="slidenum">
              <a:rPr lang="en-US" altLang="en-US"/>
              <a:pPr>
                <a:defRPr/>
              </a:pPr>
              <a:t>‹#›</a:t>
            </a:fld>
            <a:endParaRPr lang="en-US" altLang="en-US"/>
          </a:p>
        </p:txBody>
      </p:sp>
    </p:spTree>
    <p:extLst>
      <p:ext uri="{BB962C8B-B14F-4D97-AF65-F5344CB8AC3E}">
        <p14:creationId xmlns:p14="http://schemas.microsoft.com/office/powerpoint/2010/main" val="325287412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a:extLst>
              <a:ext uri="{FF2B5EF4-FFF2-40B4-BE49-F238E27FC236}">
                <a16:creationId xmlns:a16="http://schemas.microsoft.com/office/drawing/2014/main" id="{3AD25134-EA78-B244-BD5E-7B5D1163FC5A}"/>
              </a:ext>
            </a:extLst>
          </p:cNvPr>
          <p:cNvSpPr>
            <a:spLocks noChangeArrowheads="1"/>
          </p:cNvSpPr>
          <p:nvPr/>
        </p:nvSpPr>
        <p:spPr bwMode="auto">
          <a:xfrm>
            <a:off x="457200" y="1123950"/>
            <a:ext cx="8229600" cy="914400"/>
          </a:xfrm>
          <a:custGeom>
            <a:avLst/>
            <a:gdLst>
              <a:gd name="T0" fmla="*/ 0 w 1000"/>
              <a:gd name="T1" fmla="*/ 2147483646 h 1000"/>
              <a:gd name="T2" fmla="*/ 0 w 1000"/>
              <a:gd name="T3" fmla="*/ 0 h 1000"/>
              <a:gd name="T4" fmla="*/ 2147483646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 name="Line 8">
            <a:extLst>
              <a:ext uri="{FF2B5EF4-FFF2-40B4-BE49-F238E27FC236}">
                <a16:creationId xmlns:a16="http://schemas.microsoft.com/office/drawing/2014/main" id="{1C4557B9-6B1E-2F4D-B6C2-B2A1DA603A43}"/>
              </a:ext>
            </a:extLst>
          </p:cNvPr>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 name="Line 10">
            <a:extLst>
              <a:ext uri="{FF2B5EF4-FFF2-40B4-BE49-F238E27FC236}">
                <a16:creationId xmlns:a16="http://schemas.microsoft.com/office/drawing/2014/main" id="{B4F4B93D-BF22-A149-BABA-90115B5D13E7}"/>
              </a:ext>
            </a:extLst>
          </p:cNvPr>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a:extLst>
              <a:ext uri="{FF2B5EF4-FFF2-40B4-BE49-F238E27FC236}">
                <a16:creationId xmlns:a16="http://schemas.microsoft.com/office/drawing/2014/main" id="{30DF3E3D-46D9-DB43-8730-C0994CEC1A83}"/>
              </a:ext>
            </a:extLst>
          </p:cNvPr>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a:extLst>
              <a:ext uri="{FF2B5EF4-FFF2-40B4-BE49-F238E27FC236}">
                <a16:creationId xmlns:a16="http://schemas.microsoft.com/office/drawing/2014/main" id="{621A4F04-3E3C-1847-A6F0-DE424E4F54A8}"/>
              </a:ext>
            </a:extLst>
          </p:cNvPr>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a:extLst>
              <a:ext uri="{FF2B5EF4-FFF2-40B4-BE49-F238E27FC236}">
                <a16:creationId xmlns:a16="http://schemas.microsoft.com/office/drawing/2014/main" id="{3AFBFE3F-2108-1444-A8AF-58789E512E92}"/>
              </a:ext>
            </a:extLst>
          </p:cNvPr>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6930F04B-11B6-5640-A1E4-882842C3BEC8}" type="slidenum">
              <a:rPr lang="en-US" altLang="en-US"/>
              <a:pPr>
                <a:defRPr/>
              </a:pPr>
              <a:t>‹#›</a:t>
            </a:fld>
            <a:endParaRPr lang="en-US" altLang="en-US"/>
          </a:p>
        </p:txBody>
      </p:sp>
    </p:spTree>
    <p:extLst>
      <p:ext uri="{BB962C8B-B14F-4D97-AF65-F5344CB8AC3E}">
        <p14:creationId xmlns:p14="http://schemas.microsoft.com/office/powerpoint/2010/main" val="120700212"/>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F4E2F54E-60B9-2F4F-89E6-30CBFA1ABAB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867796C9-FBA3-3942-A3B6-53B40D25BA3D}"/>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3CF7A15-8D90-1445-BE37-F18227DCF408}" type="slidenum">
              <a:rPr lang="en-US" altLang="en-US"/>
              <a:pPr>
                <a:defRPr/>
              </a:pPr>
              <a:t>‹#›</a:t>
            </a:fld>
            <a:endParaRPr lang="en-US" altLang="en-US"/>
          </a:p>
        </p:txBody>
      </p:sp>
    </p:spTree>
    <p:extLst>
      <p:ext uri="{BB962C8B-B14F-4D97-AF65-F5344CB8AC3E}">
        <p14:creationId xmlns:p14="http://schemas.microsoft.com/office/powerpoint/2010/main" val="2396483160"/>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a:extLst>
              <a:ext uri="{FF2B5EF4-FFF2-40B4-BE49-F238E27FC236}">
                <a16:creationId xmlns:a16="http://schemas.microsoft.com/office/drawing/2014/main" id="{C3FA9C44-8B01-8249-93D9-1383E87490C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BCEF2B4A-BAB8-3D4F-9B4C-D6A6221B395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DB02DC1-0A42-4A43-BE99-F4D1DC9EAA1C}" type="slidenum">
              <a:rPr lang="en-US" altLang="en-US"/>
              <a:pPr>
                <a:defRPr/>
              </a:pPr>
              <a:t>‹#›</a:t>
            </a:fld>
            <a:endParaRPr lang="en-US" altLang="en-US"/>
          </a:p>
        </p:txBody>
      </p:sp>
    </p:spTree>
    <p:extLst>
      <p:ext uri="{BB962C8B-B14F-4D97-AF65-F5344CB8AC3E}">
        <p14:creationId xmlns:p14="http://schemas.microsoft.com/office/powerpoint/2010/main" val="290793429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DF7DD1FF-752F-CF4C-8945-3B4238296D0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a:extLst>
              <a:ext uri="{FF2B5EF4-FFF2-40B4-BE49-F238E27FC236}">
                <a16:creationId xmlns:a16="http://schemas.microsoft.com/office/drawing/2014/main" id="{7513F226-2EB8-7844-A867-B8F2BD7B39AD}"/>
              </a:ext>
            </a:extLst>
          </p:cNvPr>
          <p:cNvSpPr>
            <a:spLocks noGrp="1" noChangeArrowheads="1"/>
          </p:cNvSpPr>
          <p:nvPr>
            <p:ph type="sldNum" sz="quarter" idx="11"/>
          </p:nvPr>
        </p:nvSpPr>
        <p:spPr>
          <a:ln/>
        </p:spPr>
        <p:txBody>
          <a:bodyPr/>
          <a:lstStyle>
            <a:lvl1pPr>
              <a:defRPr/>
            </a:lvl1pPr>
          </a:lstStyle>
          <a:p>
            <a:pPr>
              <a:defRPr/>
            </a:pPr>
            <a:fld id="{4DDC317A-7115-1447-A3EA-179600B564D0}" type="slidenum">
              <a:rPr lang="en-US" altLang="en-US"/>
              <a:pPr>
                <a:defRPr/>
              </a:pPr>
              <a:t>‹#›</a:t>
            </a:fld>
            <a:endParaRPr lang="en-US" altLang="en-US"/>
          </a:p>
        </p:txBody>
      </p:sp>
    </p:spTree>
    <p:extLst>
      <p:ext uri="{BB962C8B-B14F-4D97-AF65-F5344CB8AC3E}">
        <p14:creationId xmlns:p14="http://schemas.microsoft.com/office/powerpoint/2010/main" val="2988406497"/>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a:extLst>
              <a:ext uri="{FF2B5EF4-FFF2-40B4-BE49-F238E27FC236}">
                <a16:creationId xmlns:a16="http://schemas.microsoft.com/office/drawing/2014/main" id="{8627C71B-EDC2-1445-BBA8-640782249186}"/>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B958A16-5E9C-B445-AF57-EF5CDEBF3E0E}"/>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AB06FE8-1E6A-3342-8236-C414132BF53E}" type="slidenum">
              <a:rPr lang="en-US" altLang="en-US"/>
              <a:pPr>
                <a:defRPr/>
              </a:pPr>
              <a:t>‹#›</a:t>
            </a:fld>
            <a:endParaRPr lang="en-US" altLang="en-US"/>
          </a:p>
        </p:txBody>
      </p:sp>
    </p:spTree>
    <p:extLst>
      <p:ext uri="{BB962C8B-B14F-4D97-AF65-F5344CB8AC3E}">
        <p14:creationId xmlns:p14="http://schemas.microsoft.com/office/powerpoint/2010/main" val="4058696261"/>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a:extLst>
              <a:ext uri="{FF2B5EF4-FFF2-40B4-BE49-F238E27FC236}">
                <a16:creationId xmlns:a16="http://schemas.microsoft.com/office/drawing/2014/main" id="{02AFDBD5-081C-2C49-9625-F770FCBA5E4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a:extLst>
              <a:ext uri="{FF2B5EF4-FFF2-40B4-BE49-F238E27FC236}">
                <a16:creationId xmlns:a16="http://schemas.microsoft.com/office/drawing/2014/main" id="{15294AE6-4DF2-EC4B-9344-697D8BAF10CC}"/>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1B1B105-BE8E-8842-8E6D-0757A98AA255}" type="slidenum">
              <a:rPr lang="en-US" altLang="en-US"/>
              <a:pPr>
                <a:defRPr/>
              </a:pPr>
              <a:t>‹#›</a:t>
            </a:fld>
            <a:endParaRPr lang="en-US" altLang="en-US"/>
          </a:p>
        </p:txBody>
      </p:sp>
    </p:spTree>
    <p:extLst>
      <p:ext uri="{BB962C8B-B14F-4D97-AF65-F5344CB8AC3E}">
        <p14:creationId xmlns:p14="http://schemas.microsoft.com/office/powerpoint/2010/main" val="3155814230"/>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CAC96CBF-A6DE-D046-A601-59A502E06421}"/>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a:extLst>
              <a:ext uri="{FF2B5EF4-FFF2-40B4-BE49-F238E27FC236}">
                <a16:creationId xmlns:a16="http://schemas.microsoft.com/office/drawing/2014/main" id="{3FDE946E-95D0-5A4C-B651-F48795EF13DF}"/>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4D70267-3EB3-DF44-AB1B-3C13678813A3}" type="slidenum">
              <a:rPr lang="en-US" altLang="en-US"/>
              <a:pPr>
                <a:defRPr/>
              </a:pPr>
              <a:t>‹#›</a:t>
            </a:fld>
            <a:endParaRPr lang="en-US" altLang="en-US"/>
          </a:p>
        </p:txBody>
      </p:sp>
    </p:spTree>
    <p:extLst>
      <p:ext uri="{BB962C8B-B14F-4D97-AF65-F5344CB8AC3E}">
        <p14:creationId xmlns:p14="http://schemas.microsoft.com/office/powerpoint/2010/main" val="3109322701"/>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FE562540-E7C4-BB43-B566-144491F47A47}"/>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a:extLst>
              <a:ext uri="{FF2B5EF4-FFF2-40B4-BE49-F238E27FC236}">
                <a16:creationId xmlns:a16="http://schemas.microsoft.com/office/drawing/2014/main" id="{F05215AC-8F39-1E47-9F14-BF4613727717}"/>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15B707F-67A4-DA42-816E-5DF13A099CC4}" type="slidenum">
              <a:rPr lang="en-US" altLang="en-US"/>
              <a:pPr>
                <a:defRPr/>
              </a:pPr>
              <a:t>‹#›</a:t>
            </a:fld>
            <a:endParaRPr lang="en-US" altLang="en-US"/>
          </a:p>
        </p:txBody>
      </p:sp>
    </p:spTree>
    <p:extLst>
      <p:ext uri="{BB962C8B-B14F-4D97-AF65-F5344CB8AC3E}">
        <p14:creationId xmlns:p14="http://schemas.microsoft.com/office/powerpoint/2010/main" val="3031278699"/>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DBDF044A-9556-3740-9960-C2B708761B6B}"/>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0D75F002-2226-814E-A0B5-493B26014BE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29815857-AD7B-954C-A805-6C7780519740}" type="slidenum">
              <a:rPr lang="en-US" altLang="en-US"/>
              <a:pPr>
                <a:defRPr/>
              </a:pPr>
              <a:t>‹#›</a:t>
            </a:fld>
            <a:endParaRPr lang="en-US" altLang="en-US"/>
          </a:p>
        </p:txBody>
      </p:sp>
    </p:spTree>
    <p:extLst>
      <p:ext uri="{BB962C8B-B14F-4D97-AF65-F5344CB8AC3E}">
        <p14:creationId xmlns:p14="http://schemas.microsoft.com/office/powerpoint/2010/main" val="1232353617"/>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B8C2278-83B5-F34A-A426-482F7D9975ED}"/>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a:extLst>
              <a:ext uri="{FF2B5EF4-FFF2-40B4-BE49-F238E27FC236}">
                <a16:creationId xmlns:a16="http://schemas.microsoft.com/office/drawing/2014/main" id="{653745FE-DDF7-2949-AE24-A78FFF7D0B35}"/>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05385B63-ABF2-1946-97AC-B4A44E920B06}" type="slidenum">
              <a:rPr lang="en-US" altLang="en-US"/>
              <a:pPr>
                <a:defRPr/>
              </a:pPr>
              <a:t>‹#›</a:t>
            </a:fld>
            <a:endParaRPr lang="en-US" altLang="en-US"/>
          </a:p>
        </p:txBody>
      </p:sp>
    </p:spTree>
    <p:extLst>
      <p:ext uri="{BB962C8B-B14F-4D97-AF65-F5344CB8AC3E}">
        <p14:creationId xmlns:p14="http://schemas.microsoft.com/office/powerpoint/2010/main" val="1267262565"/>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C5C9978C-3A26-2240-85BB-98C2D44E24D4}"/>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2D6271E4-1979-1F4C-9E16-9D4FA0DB1738}"/>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871C2D-B2AE-A446-B995-D8BF8ACD8CA2}" type="slidenum">
              <a:rPr lang="en-US" altLang="en-US"/>
              <a:pPr>
                <a:defRPr/>
              </a:pPr>
              <a:t>‹#›</a:t>
            </a:fld>
            <a:endParaRPr lang="en-US" altLang="en-US"/>
          </a:p>
        </p:txBody>
      </p:sp>
    </p:spTree>
    <p:extLst>
      <p:ext uri="{BB962C8B-B14F-4D97-AF65-F5344CB8AC3E}">
        <p14:creationId xmlns:p14="http://schemas.microsoft.com/office/powerpoint/2010/main" val="2554596388"/>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a:extLst>
              <a:ext uri="{FF2B5EF4-FFF2-40B4-BE49-F238E27FC236}">
                <a16:creationId xmlns:a16="http://schemas.microsoft.com/office/drawing/2014/main" id="{7CACDB55-BD39-6349-B6F6-E9BA947B984A}"/>
              </a:ext>
            </a:extLst>
          </p:cNvPr>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a:extLst>
              <a:ext uri="{FF2B5EF4-FFF2-40B4-BE49-F238E27FC236}">
                <a16:creationId xmlns:a16="http://schemas.microsoft.com/office/drawing/2014/main" id="{F0A13895-9246-964F-A123-DC4E8E000A6A}"/>
              </a:ext>
            </a:extLst>
          </p:cNvPr>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1131645-0551-0E43-AA4A-B37F3BEF458B}" type="slidenum">
              <a:rPr lang="en-US" altLang="en-US"/>
              <a:pPr>
                <a:defRPr/>
              </a:pPr>
              <a:t>‹#›</a:t>
            </a:fld>
            <a:endParaRPr lang="en-US" altLang="en-US"/>
          </a:p>
        </p:txBody>
      </p:sp>
    </p:spTree>
    <p:extLst>
      <p:ext uri="{BB962C8B-B14F-4D97-AF65-F5344CB8AC3E}">
        <p14:creationId xmlns:p14="http://schemas.microsoft.com/office/powerpoint/2010/main" val="3770264244"/>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3213207847"/>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1232136295"/>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a:extLst>
              <a:ext uri="{FF2B5EF4-FFF2-40B4-BE49-F238E27FC236}">
                <a16:creationId xmlns:a16="http://schemas.microsoft.com/office/drawing/2014/main" id="{A978A423-3D9F-894F-B5AD-E1A2D46BB97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a:extLst>
              <a:ext uri="{FF2B5EF4-FFF2-40B4-BE49-F238E27FC236}">
                <a16:creationId xmlns:a16="http://schemas.microsoft.com/office/drawing/2014/main" id="{97848F5F-7FA1-4047-92D1-DE982BEA3E23}"/>
              </a:ext>
            </a:extLst>
          </p:cNvPr>
          <p:cNvSpPr>
            <a:spLocks noGrp="1" noChangeArrowheads="1"/>
          </p:cNvSpPr>
          <p:nvPr>
            <p:ph type="sldNum" sz="quarter" idx="11"/>
          </p:nvPr>
        </p:nvSpPr>
        <p:spPr>
          <a:ln/>
        </p:spPr>
        <p:txBody>
          <a:bodyPr/>
          <a:lstStyle>
            <a:lvl1pPr>
              <a:defRPr/>
            </a:lvl1pPr>
          </a:lstStyle>
          <a:p>
            <a:pPr>
              <a:defRPr/>
            </a:pPr>
            <a:fld id="{D24479A0-53FE-6846-9177-9D957D5DB55D}" type="slidenum">
              <a:rPr lang="en-US" altLang="en-US"/>
              <a:pPr>
                <a:defRPr/>
              </a:pPr>
              <a:t>‹#›</a:t>
            </a:fld>
            <a:endParaRPr lang="en-US" altLang="en-US"/>
          </a:p>
        </p:txBody>
      </p:sp>
    </p:spTree>
    <p:extLst>
      <p:ext uri="{BB962C8B-B14F-4D97-AF65-F5344CB8AC3E}">
        <p14:creationId xmlns:p14="http://schemas.microsoft.com/office/powerpoint/2010/main" val="1821124980"/>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3987259404"/>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1232378915"/>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3353631975"/>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1227343161"/>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2921799603"/>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1200208442"/>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4093668476"/>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1326321201"/>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410180403"/>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eaLnBrk="1" fontAlgn="auto" hangingPunct="1">
              <a:spcBef>
                <a:spcPts val="0"/>
              </a:spcBef>
              <a:spcAft>
                <a:spcPts val="0"/>
              </a:spcAft>
            </a:pPr>
            <a:endParaRPr lang="en-US">
              <a:solidFill>
                <a:srgbClr val="000000"/>
              </a:solidFill>
              <a:latin typeface="Tahoma"/>
              <a:ea typeface=""/>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pPr eaLnBrk="1" fontAlgn="auto" hangingPunct="1">
              <a:spcBef>
                <a:spcPts val="0"/>
              </a:spcBef>
              <a:spcAft>
                <a:spcPts val="0"/>
              </a:spcAft>
            </a:pPr>
            <a:endParaRPr lang="en-US" altLang="en-US">
              <a:solidFill>
                <a:srgbClr val="000000"/>
              </a:solidFill>
              <a:ea typeface=""/>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409929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a:extLst>
              <a:ext uri="{FF2B5EF4-FFF2-40B4-BE49-F238E27FC236}">
                <a16:creationId xmlns:a16="http://schemas.microsoft.com/office/drawing/2014/main" id="{5FE7A5D5-3B98-3B4A-91BA-CD8ED2A5A915}"/>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a:extLst>
              <a:ext uri="{FF2B5EF4-FFF2-40B4-BE49-F238E27FC236}">
                <a16:creationId xmlns:a16="http://schemas.microsoft.com/office/drawing/2014/main" id="{6EFE7942-9EC5-AF40-968B-2407967B19D4}"/>
              </a:ext>
            </a:extLst>
          </p:cNvPr>
          <p:cNvSpPr>
            <a:spLocks noGrp="1" noChangeArrowheads="1"/>
          </p:cNvSpPr>
          <p:nvPr>
            <p:ph type="sldNum" sz="quarter" idx="11"/>
          </p:nvPr>
        </p:nvSpPr>
        <p:spPr>
          <a:ln/>
        </p:spPr>
        <p:txBody>
          <a:bodyPr/>
          <a:lstStyle>
            <a:lvl1pPr>
              <a:defRPr/>
            </a:lvl1pPr>
          </a:lstStyle>
          <a:p>
            <a:pPr>
              <a:defRPr/>
            </a:pPr>
            <a:fld id="{2BE9CDE0-5DCD-7B46-AA26-4594E19FFC96}" type="slidenum">
              <a:rPr lang="en-US" altLang="en-US"/>
              <a:pPr>
                <a:defRPr/>
              </a:pPr>
              <a:t>‹#›</a:t>
            </a:fld>
            <a:endParaRPr lang="en-US" altLang="en-US"/>
          </a:p>
        </p:txBody>
      </p:sp>
    </p:spTree>
    <p:extLst>
      <p:ext uri="{BB962C8B-B14F-4D97-AF65-F5344CB8AC3E}">
        <p14:creationId xmlns:p14="http://schemas.microsoft.com/office/powerpoint/2010/main" val="206536520"/>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173374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65027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392226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73561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483760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936324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74115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996688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31241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737659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336AB2A2-A4A5-5347-AAE3-FADA1FF8F550}"/>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16606DB9-E3E9-1843-B9B4-2362ED0179D4}"/>
              </a:ext>
            </a:extLst>
          </p:cNvPr>
          <p:cNvSpPr>
            <a:spLocks noGrp="1" noChangeArrowheads="1"/>
          </p:cNvSpPr>
          <p:nvPr>
            <p:ph type="sldNum" sz="quarter" idx="11"/>
          </p:nvPr>
        </p:nvSpPr>
        <p:spPr>
          <a:ln/>
        </p:spPr>
        <p:txBody>
          <a:bodyPr/>
          <a:lstStyle>
            <a:lvl1pPr>
              <a:defRPr/>
            </a:lvl1pPr>
          </a:lstStyle>
          <a:p>
            <a:pPr>
              <a:defRPr/>
            </a:pPr>
            <a:fld id="{F19B7584-59C6-714F-BE89-0E36189F2848}" type="slidenum">
              <a:rPr lang="en-US" altLang="en-US"/>
              <a:pPr>
                <a:defRPr/>
              </a:pPr>
              <a:t>‹#›</a:t>
            </a:fld>
            <a:endParaRPr lang="en-US" altLang="en-US"/>
          </a:p>
        </p:txBody>
      </p:sp>
    </p:spTree>
    <p:extLst>
      <p:ext uri="{BB962C8B-B14F-4D97-AF65-F5344CB8AC3E}">
        <p14:creationId xmlns:p14="http://schemas.microsoft.com/office/powerpoint/2010/main" val="4102012300"/>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942653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01994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09510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628682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136352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307836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792880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607068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834903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635452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a:extLst>
              <a:ext uri="{FF2B5EF4-FFF2-40B4-BE49-F238E27FC236}">
                <a16:creationId xmlns:a16="http://schemas.microsoft.com/office/drawing/2014/main" id="{4F4482DE-19EA-F743-8B0C-AF1B284B2299}"/>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a:extLst>
              <a:ext uri="{FF2B5EF4-FFF2-40B4-BE49-F238E27FC236}">
                <a16:creationId xmlns:a16="http://schemas.microsoft.com/office/drawing/2014/main" id="{603AB263-31E2-B64E-A81F-2C5639871A78}"/>
              </a:ext>
            </a:extLst>
          </p:cNvPr>
          <p:cNvSpPr>
            <a:spLocks noGrp="1" noChangeArrowheads="1"/>
          </p:cNvSpPr>
          <p:nvPr>
            <p:ph type="sldNum" sz="quarter" idx="11"/>
          </p:nvPr>
        </p:nvSpPr>
        <p:spPr>
          <a:ln/>
        </p:spPr>
        <p:txBody>
          <a:bodyPr/>
          <a:lstStyle>
            <a:lvl1pPr>
              <a:defRPr/>
            </a:lvl1pPr>
          </a:lstStyle>
          <a:p>
            <a:pPr>
              <a:defRPr/>
            </a:pPr>
            <a:fld id="{B6325E77-4C52-7848-99F4-1877F0C588B2}" type="slidenum">
              <a:rPr lang="en-US" altLang="en-US"/>
              <a:pPr>
                <a:defRPr/>
              </a:pPr>
              <a:t>‹#›</a:t>
            </a:fld>
            <a:endParaRPr lang="en-US" altLang="en-US"/>
          </a:p>
        </p:txBody>
      </p:sp>
    </p:spTree>
    <p:extLst>
      <p:ext uri="{BB962C8B-B14F-4D97-AF65-F5344CB8AC3E}">
        <p14:creationId xmlns:p14="http://schemas.microsoft.com/office/powerpoint/2010/main" val="3869223231"/>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414697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pPr eaLnBrk="1" fontAlgn="auto" hangingPunct="1">
              <a:spcBef>
                <a:spcPts val="0"/>
              </a:spcBef>
              <a:spcAft>
                <a:spcPts val="0"/>
              </a:spcAft>
            </a:pPr>
            <a:endParaRPr lang="en-US">
              <a:solidFill>
                <a:prstClr val="black"/>
              </a:solidFill>
              <a:latin typeface="Tahoma"/>
              <a:ea typeface="+mn-e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prstClr val="black"/>
              </a:solidFill>
              <a:latin typeface="Tahoma"/>
              <a:ea typeface="+mn-e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eaLnBrk="1" fontAlgn="auto" hangingPunct="1">
              <a:spcBef>
                <a:spcPts val="0"/>
              </a:spcBef>
              <a:spcAft>
                <a:spcPts val="0"/>
              </a:spcAft>
              <a:defRPr/>
            </a:pPr>
            <a:endParaRPr lang="en-US">
              <a:solidFill>
                <a:prstClr val="black"/>
              </a:solidFill>
              <a:latin typeface="Tahoma"/>
              <a:ea typeface="+mn-e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pPr eaLnBrk="1" fontAlgn="auto" hangingPunct="1">
              <a:spcBef>
                <a:spcPts val="0"/>
              </a:spcBef>
              <a:spcAft>
                <a:spcPts val="0"/>
              </a:spcAft>
            </a:pPr>
            <a:endParaRPr lang="en-US" altLang="en-US">
              <a:solidFill>
                <a:prstClr val="black"/>
              </a:solidFill>
              <a:ea typeface="+mn-ea"/>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1252005"/>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756676324"/>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518897339"/>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755217355"/>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16013127"/>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252730681"/>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788917971"/>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389220828"/>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1226138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image" Target="../media/image1.png"/><Relationship Id="rId3" Type="http://schemas.openxmlformats.org/officeDocument/2006/relationships/slideLayout" Target="../slideLayouts/slideLayout104.xml"/><Relationship Id="rId7" Type="http://schemas.openxmlformats.org/officeDocument/2006/relationships/slideLayout" Target="../slideLayouts/slideLayout108.xml"/><Relationship Id="rId12" Type="http://schemas.openxmlformats.org/officeDocument/2006/relationships/theme" Target="../theme/theme10.xml"/><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5" Type="http://schemas.openxmlformats.org/officeDocument/2006/relationships/slideLayout" Target="../slideLayouts/slideLayout106.xml"/><Relationship Id="rId10" Type="http://schemas.openxmlformats.org/officeDocument/2006/relationships/slideLayout" Target="../slideLayouts/slideLayout111.xml"/><Relationship Id="rId4" Type="http://schemas.openxmlformats.org/officeDocument/2006/relationships/slideLayout" Target="../slideLayouts/slideLayout105.xml"/><Relationship Id="rId9" Type="http://schemas.openxmlformats.org/officeDocument/2006/relationships/slideLayout" Target="../slideLayouts/slideLayout1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1.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image" Target="../media/image1.png"/><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theme" Target="../theme/theme7.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7.xml"/><Relationship Id="rId13" Type="http://schemas.openxmlformats.org/officeDocument/2006/relationships/image" Target="../media/image1.png"/><Relationship Id="rId3" Type="http://schemas.openxmlformats.org/officeDocument/2006/relationships/slideLayout" Target="../slideLayouts/slideLayout82.xml"/><Relationship Id="rId7" Type="http://schemas.openxmlformats.org/officeDocument/2006/relationships/slideLayout" Target="../slideLayouts/slideLayout86.xml"/><Relationship Id="rId12" Type="http://schemas.openxmlformats.org/officeDocument/2006/relationships/theme" Target="../theme/theme8.xml"/><Relationship Id="rId2" Type="http://schemas.openxmlformats.org/officeDocument/2006/relationships/slideLayout" Target="../slideLayouts/slideLayout81.xml"/><Relationship Id="rId1" Type="http://schemas.openxmlformats.org/officeDocument/2006/relationships/slideLayout" Target="../slideLayouts/slideLayout80.xml"/><Relationship Id="rId6" Type="http://schemas.openxmlformats.org/officeDocument/2006/relationships/slideLayout" Target="../slideLayouts/slideLayout85.xml"/><Relationship Id="rId11" Type="http://schemas.openxmlformats.org/officeDocument/2006/relationships/slideLayout" Target="../slideLayouts/slideLayout90.xml"/><Relationship Id="rId5" Type="http://schemas.openxmlformats.org/officeDocument/2006/relationships/slideLayout" Target="../slideLayouts/slideLayout84.xml"/><Relationship Id="rId10" Type="http://schemas.openxmlformats.org/officeDocument/2006/relationships/slideLayout" Target="../slideLayouts/slideLayout89.xml"/><Relationship Id="rId4" Type="http://schemas.openxmlformats.org/officeDocument/2006/relationships/slideLayout" Target="../slideLayouts/slideLayout83.xml"/><Relationship Id="rId9" Type="http://schemas.openxmlformats.org/officeDocument/2006/relationships/slideLayout" Target="../slideLayouts/slideLayout8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9.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8" name="Rectangle 1026">
            <a:extLst>
              <a:ext uri="{FF2B5EF4-FFF2-40B4-BE49-F238E27FC236}">
                <a16:creationId xmlns:a16="http://schemas.microsoft.com/office/drawing/2014/main" id="{92C6B81F-42E3-BA45-9AF8-76399543A613}"/>
              </a:ext>
            </a:extLst>
          </p:cNvPr>
          <p:cNvSpPr>
            <a:spLocks noGrp="1" noChangeArrowheads="1"/>
          </p:cNvSpPr>
          <p:nvPr>
            <p:ph type="title"/>
          </p:nvPr>
        </p:nvSpPr>
        <p:spPr bwMode="auto">
          <a:xfrm>
            <a:off x="228600" y="152400"/>
            <a:ext cx="8610600"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4339" name="Rectangle 1027">
            <a:extLst>
              <a:ext uri="{FF2B5EF4-FFF2-40B4-BE49-F238E27FC236}">
                <a16:creationId xmlns:a16="http://schemas.microsoft.com/office/drawing/2014/main" id="{493C66BC-7CB9-274E-A6C9-B92762DA9C02}"/>
              </a:ext>
            </a:extLst>
          </p:cNvPr>
          <p:cNvSpPr>
            <a:spLocks noGrp="1" noChangeArrowheads="1"/>
          </p:cNvSpPr>
          <p:nvPr>
            <p:ph type="body" idx="1"/>
          </p:nvPr>
        </p:nvSpPr>
        <p:spPr bwMode="auto">
          <a:xfrm>
            <a:off x="228600" y="1095375"/>
            <a:ext cx="86106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A501E58F-3A9C-DD48-B289-923861D1A915}"/>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solidFill>
                  <a:srgbClr val="000000"/>
                </a:solidFill>
                <a:latin typeface="Garamond" charset="0"/>
                <a:ea typeface="ＭＳ Ｐゴシック" charset="0"/>
                <a:cs typeface="ＭＳ Ｐゴシック" charset="0"/>
              </a:defRPr>
            </a:lvl1pPr>
          </a:lstStyle>
          <a:p>
            <a:pPr>
              <a:defRPr/>
            </a:pPr>
            <a:endParaRPr lang="en-US"/>
          </a:p>
        </p:txBody>
      </p:sp>
      <p:sp>
        <p:nvSpPr>
          <p:cNvPr id="100358" name="Rectangle 1030">
            <a:extLst>
              <a:ext uri="{FF2B5EF4-FFF2-40B4-BE49-F238E27FC236}">
                <a16:creationId xmlns:a16="http://schemas.microsoft.com/office/drawing/2014/main" id="{71BD1387-A05D-394B-B8F4-FF02837F724C}"/>
              </a:ext>
            </a:extLst>
          </p:cNvPr>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8D774979-90F4-4840-9857-53A7B1F74FA1}" type="slidenum">
              <a:rPr lang="en-US" altLang="en-US"/>
              <a:pPr>
                <a:defRPr/>
              </a:pPr>
              <a:t>‹#›</a:t>
            </a:fld>
            <a:endParaRPr lang="en-US" altLang="en-US"/>
          </a:p>
        </p:txBody>
      </p:sp>
      <p:sp>
        <p:nvSpPr>
          <p:cNvPr id="14342" name="Line 1032">
            <a:extLst>
              <a:ext uri="{FF2B5EF4-FFF2-40B4-BE49-F238E27FC236}">
                <a16:creationId xmlns:a16="http://schemas.microsoft.com/office/drawing/2014/main" id="{6F68501F-FFFE-D945-94C6-E836699281FA}"/>
              </a:ext>
            </a:extLst>
          </p:cNvPr>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3" name="Line 1033">
            <a:extLst>
              <a:ext uri="{FF2B5EF4-FFF2-40B4-BE49-F238E27FC236}">
                <a16:creationId xmlns:a16="http://schemas.microsoft.com/office/drawing/2014/main" id="{22DE2E1B-F139-C24D-B148-F753FB6E4681}"/>
              </a:ext>
            </a:extLst>
          </p:cNvPr>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4344" name="Picture 7" descr="safari.png">
            <a:extLst>
              <a:ext uri="{FF2B5EF4-FFF2-40B4-BE49-F238E27FC236}">
                <a16:creationId xmlns:a16="http://schemas.microsoft.com/office/drawing/2014/main" id="{BC64FB04-0B55-5F44-8D26-EFDD28FAA228}"/>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02" r:id="rId1"/>
    <p:sldLayoutId id="2147485224" r:id="rId2"/>
    <p:sldLayoutId id="2147485225" r:id="rId3"/>
    <p:sldLayoutId id="2147485226" r:id="rId4"/>
    <p:sldLayoutId id="2147485227" r:id="rId5"/>
    <p:sldLayoutId id="2147485228" r:id="rId6"/>
    <p:sldLayoutId id="2147485229" r:id="rId7"/>
    <p:sldLayoutId id="2147485230" r:id="rId8"/>
    <p:sldLayoutId id="2147485231" r:id="rId9"/>
    <p:sldLayoutId id="2147485232" r:id="rId10"/>
    <p:sldLayoutId id="2147485233" r:id="rId11"/>
    <p:sldLayoutId id="2147485234"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pPr eaLnBrk="1" fontAlgn="auto" hangingPunct="1">
              <a:spcBef>
                <a:spcPts val="0"/>
              </a:spcBef>
              <a:spcAft>
                <a:spcPts val="0"/>
              </a:spcAft>
            </a:pPr>
            <a:endParaRPr lang="en-US" altLang="en-US">
              <a:solidFill>
                <a:srgbClr val="000000"/>
              </a:solidFill>
              <a:ea typeface="+mn-ea"/>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pPr eaLnBrk="1" fontAlgn="auto" hangingPunct="1">
              <a:spcBef>
                <a:spcPts val="0"/>
              </a:spcBef>
              <a:spcAft>
                <a:spcPts val="0"/>
              </a:spcAft>
            </a:pPr>
            <a:fld id="{6F400BD0-49BF-48FC-8114-37C1D4F5AB3D}" type="slidenum">
              <a:rPr lang="en-US" altLang="en-US">
                <a:solidFill>
                  <a:srgbClr val="000000"/>
                </a:solidFill>
                <a:ea typeface="+mn-ea"/>
              </a:rPr>
              <a:pPr eaLnBrk="1" fontAlgn="auto" hangingPunct="1">
                <a:spcBef>
                  <a:spcPts val="0"/>
                </a:spcBef>
                <a:spcAft>
                  <a:spcPts val="0"/>
                </a:spcAft>
              </a:pPr>
              <a:t>‹#›</a:t>
            </a:fld>
            <a:endParaRPr lang="en-US" altLang="en-US">
              <a:solidFill>
                <a:srgbClr val="000000"/>
              </a:solidFill>
              <a:ea typeface="+mn-ea"/>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mn-e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mn-e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966306190"/>
      </p:ext>
    </p:extLst>
  </p:cSld>
  <p:clrMap bg1="lt1" tx1="dk1" bg2="lt2" tx2="dk2" accent1="accent1" accent2="accent2" accent3="accent3" accent4="accent4" accent5="accent5" accent6="accent6" hlink="hlink" folHlink="folHlink"/>
  <p:sldLayoutIdLst>
    <p:sldLayoutId id="2147485629" r:id="rId1"/>
    <p:sldLayoutId id="2147485630" r:id="rId2"/>
    <p:sldLayoutId id="2147485631" r:id="rId3"/>
    <p:sldLayoutId id="2147485632" r:id="rId4"/>
    <p:sldLayoutId id="2147485633" r:id="rId5"/>
    <p:sldLayoutId id="2147485634" r:id="rId6"/>
    <p:sldLayoutId id="2147485635" r:id="rId7"/>
    <p:sldLayoutId id="2147485636" r:id="rId8"/>
    <p:sldLayoutId id="2147485637" r:id="rId9"/>
    <p:sldLayoutId id="2147485638" r:id="rId10"/>
    <p:sldLayoutId id="2147485639"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7650" name="Rectangle 1026">
            <a:extLst>
              <a:ext uri="{FF2B5EF4-FFF2-40B4-BE49-F238E27FC236}">
                <a16:creationId xmlns:a16="http://schemas.microsoft.com/office/drawing/2014/main" id="{0A0E6827-15C8-D447-A4FE-6DDF088FB82D}"/>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27651" name="Rectangle 1027">
            <a:extLst>
              <a:ext uri="{FF2B5EF4-FFF2-40B4-BE49-F238E27FC236}">
                <a16:creationId xmlns:a16="http://schemas.microsoft.com/office/drawing/2014/main" id="{F4E6558B-D79E-0043-98F6-220664313A03}"/>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DDE46EEF-442F-5D41-8A5E-30A426FA3E19}"/>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100358" name="Rectangle 1030">
            <a:extLst>
              <a:ext uri="{FF2B5EF4-FFF2-40B4-BE49-F238E27FC236}">
                <a16:creationId xmlns:a16="http://schemas.microsoft.com/office/drawing/2014/main" id="{D8ED9886-DC67-CA49-8DA9-4C7214252D89}"/>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40979D66-0FA0-8E40-92EB-4AE393C5BE56}" type="slidenum">
              <a:rPr lang="en-US" altLang="en-US"/>
              <a:pPr>
                <a:defRPr/>
              </a:pPr>
              <a:t>‹#›</a:t>
            </a:fld>
            <a:endParaRPr lang="en-US" altLang="en-US"/>
          </a:p>
        </p:txBody>
      </p:sp>
      <p:sp>
        <p:nvSpPr>
          <p:cNvPr id="27654" name="Line 1032">
            <a:extLst>
              <a:ext uri="{FF2B5EF4-FFF2-40B4-BE49-F238E27FC236}">
                <a16:creationId xmlns:a16="http://schemas.microsoft.com/office/drawing/2014/main" id="{73CEE983-44B3-8348-BF71-4537AAB420E3}"/>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5" name="Line 1033">
            <a:extLst>
              <a:ext uri="{FF2B5EF4-FFF2-40B4-BE49-F238E27FC236}">
                <a16:creationId xmlns:a16="http://schemas.microsoft.com/office/drawing/2014/main" id="{A12130F7-CF5E-0143-A9C0-6A7DC811CC02}"/>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7656" name="Picture 7" descr="safari.png">
            <a:extLst>
              <a:ext uri="{FF2B5EF4-FFF2-40B4-BE49-F238E27FC236}">
                <a16:creationId xmlns:a16="http://schemas.microsoft.com/office/drawing/2014/main" id="{7D612E43-C5EE-5048-9650-6137A6E4146C}"/>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03" r:id="rId1"/>
    <p:sldLayoutId id="2147485304" r:id="rId2"/>
    <p:sldLayoutId id="2147485305" r:id="rId3"/>
    <p:sldLayoutId id="2147485306" r:id="rId4"/>
    <p:sldLayoutId id="2147485307" r:id="rId5"/>
    <p:sldLayoutId id="2147485308" r:id="rId6"/>
    <p:sldLayoutId id="2147485309" r:id="rId7"/>
    <p:sldLayoutId id="2147485310" r:id="rId8"/>
    <p:sldLayoutId id="2147485311" r:id="rId9"/>
    <p:sldLayoutId id="2147485312" r:id="rId10"/>
    <p:sldLayoutId id="214748531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128"/>
          <a:cs typeface="+mj-cs"/>
        </a:defRPr>
      </a:lvl1pPr>
      <a:lvl2pPr algn="l" rtl="0" eaLnBrk="0" fontAlgn="base" hangingPunct="0">
        <a:spcBef>
          <a:spcPct val="0"/>
        </a:spcBef>
        <a:spcAft>
          <a:spcPct val="0"/>
        </a:spcAft>
        <a:defRPr sz="4000">
          <a:solidFill>
            <a:schemeClr val="tx2"/>
          </a:solidFill>
          <a:latin typeface="Garamond" pitchFamily="18" charset="0"/>
          <a:ea typeface="ＭＳ Ｐゴシック"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128"/>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36FF5B-B817-3248-B1BE-89B242E8F784}"/>
              </a:ext>
            </a:extLst>
          </p:cNvPr>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9939" name="Text Placeholder 2">
            <a:extLst>
              <a:ext uri="{FF2B5EF4-FFF2-40B4-BE49-F238E27FC236}">
                <a16:creationId xmlns:a16="http://schemas.microsoft.com/office/drawing/2014/main" id="{530DFD7F-D03B-304F-B9A4-66B484C0572B}"/>
              </a:ext>
            </a:extLst>
          </p:cNvPr>
          <p:cNvSpPr>
            <a:spLocks noGrp="1"/>
          </p:cNvSpPr>
          <p:nvPr>
            <p:ph type="body" idx="1"/>
          </p:nvPr>
        </p:nvSpPr>
        <p:spPr bwMode="auto">
          <a:xfrm>
            <a:off x="123825" y="1250950"/>
            <a:ext cx="8897938"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49038DA1-3AC9-7848-8F3D-625425CFCA4A}"/>
              </a:ext>
            </a:extLst>
          </p:cNvPr>
          <p:cNvSpPr>
            <a:spLocks noGrp="1"/>
          </p:cNvSpPr>
          <p:nvPr>
            <p:ph type="dt" sz="half" idx="2"/>
          </p:nvPr>
        </p:nvSpPr>
        <p:spPr>
          <a:xfrm>
            <a:off x="123825" y="6543675"/>
            <a:ext cx="1820863" cy="228600"/>
          </a:xfrm>
          <a:prstGeom prst="rect">
            <a:avLst/>
          </a:prstGeom>
        </p:spPr>
        <p:txBody>
          <a:bodyPr vert="horz" wrap="square" lIns="91440" tIns="45720" rIns="91440" bIns="45720" numCol="1" anchor="ctr" anchorCtr="0" compatLnSpc="1">
            <a:prstTxWarp prst="textNoShape">
              <a:avLst/>
            </a:prstTxWarp>
          </a:bodyPr>
          <a:lstStyle>
            <a:lvl1pPr eaLnBrk="1" hangingPunct="1">
              <a:defRPr sz="900">
                <a:solidFill>
                  <a:srgbClr val="000000"/>
                </a:solidFill>
                <a:latin typeface="Calibri" charset="0"/>
                <a:ea typeface="ＭＳ Ｐゴシック" charset="-128"/>
              </a:defRPr>
            </a:lvl1pPr>
          </a:lstStyle>
          <a:p>
            <a:pPr>
              <a:defRPr/>
            </a:pPr>
            <a:fld id="{035F1374-CFE1-074A-AFD7-2680A2544200}" type="datetime1">
              <a:rPr lang="en-US" altLang="en-US" smtClean="0"/>
              <a:pPr>
                <a:defRPr/>
              </a:pPr>
              <a:t>11/21/2022</a:t>
            </a:fld>
            <a:endParaRPr lang="en-US" altLang="en-US"/>
          </a:p>
        </p:txBody>
      </p:sp>
      <p:sp>
        <p:nvSpPr>
          <p:cNvPr id="5" name="Footer Placeholder 4">
            <a:extLst>
              <a:ext uri="{FF2B5EF4-FFF2-40B4-BE49-F238E27FC236}">
                <a16:creationId xmlns:a16="http://schemas.microsoft.com/office/drawing/2014/main" id="{146E0C30-0DC0-8140-9A88-68520FBA32CB}"/>
              </a:ext>
            </a:extLst>
          </p:cNvPr>
          <p:cNvSpPr>
            <a:spLocks noGrp="1"/>
          </p:cNvSpPr>
          <p:nvPr>
            <p:ph type="ftr" sz="quarter" idx="3"/>
          </p:nvPr>
        </p:nvSpPr>
        <p:spPr>
          <a:xfrm>
            <a:off x="2549525" y="6543675"/>
            <a:ext cx="3771900" cy="228600"/>
          </a:xfrm>
          <a:prstGeom prst="rect">
            <a:avLst/>
          </a:prstGeom>
        </p:spPr>
        <p:txBody>
          <a:bodyPr vert="horz" lIns="91440" tIns="45720" rIns="91440" bIns="45720" rtlCol="0" anchor="ctr"/>
          <a:lstStyle>
            <a:lvl1pPr algn="l" eaLnBrk="1" fontAlgn="auto" hangingPunct="1">
              <a:spcBef>
                <a:spcPts val="0"/>
              </a:spcBef>
              <a:spcAft>
                <a:spcPts val="0"/>
              </a:spcAft>
              <a:defRPr sz="950" cap="all" baseline="0">
                <a:solidFill>
                  <a:prstClr val="black">
                    <a:alpha val="75000"/>
                  </a:prstClr>
                </a:solidFill>
                <a:latin typeface="Calibri"/>
                <a:ea typeface="+mn-ea"/>
              </a:defRPr>
            </a:lvl1pPr>
          </a:lstStyle>
          <a:p>
            <a:pPr>
              <a:defRPr/>
            </a:pPr>
            <a:endParaRPr lang="en-US"/>
          </a:p>
        </p:txBody>
      </p:sp>
      <p:sp>
        <p:nvSpPr>
          <p:cNvPr id="8" name="Slide Number Placeholder 7">
            <a:extLst>
              <a:ext uri="{FF2B5EF4-FFF2-40B4-BE49-F238E27FC236}">
                <a16:creationId xmlns:a16="http://schemas.microsoft.com/office/drawing/2014/main" id="{189A7BE4-AC87-1643-A287-B8425B91E4D0}"/>
              </a:ext>
            </a:extLst>
          </p:cNvPr>
          <p:cNvSpPr>
            <a:spLocks noGrp="1"/>
          </p:cNvSpPr>
          <p:nvPr>
            <p:ph type="sldNum" sz="quarter" idx="4"/>
          </p:nvPr>
        </p:nvSpPr>
        <p:spPr>
          <a:xfrm>
            <a:off x="6924675" y="6456363"/>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600">
                <a:solidFill>
                  <a:srgbClr val="000000"/>
                </a:solidFill>
                <a:latin typeface="Calibri" charset="0"/>
                <a:ea typeface="ＭＳ Ｐゴシック" charset="-128"/>
              </a:defRPr>
            </a:lvl1pPr>
          </a:lstStyle>
          <a:p>
            <a:pPr>
              <a:defRPr/>
            </a:pPr>
            <a:fld id="{94547778-4309-4A4E-AFF8-827346471FE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314" r:id="rId1"/>
    <p:sldLayoutId id="2147485315" r:id="rId2"/>
    <p:sldLayoutId id="2147485316" r:id="rId3"/>
    <p:sldLayoutId id="2147485317" r:id="rId4"/>
    <p:sldLayoutId id="2147485318" r:id="rId5"/>
    <p:sldLayoutId id="2147485319" r:id="rId6"/>
    <p:sldLayoutId id="2147485320" r:id="rId7"/>
    <p:sldLayoutId id="2147485321" r:id="rId8"/>
    <p:sldLayoutId id="2147485322" r:id="rId9"/>
    <p:sldLayoutId id="2147485323" r:id="rId10"/>
    <p:sldLayoutId id="2147485324" r:id="rId11"/>
    <p:sldLayoutId id="2147485325" r:id="rId12"/>
  </p:sldLayoutIdLst>
  <p:hf hdr="0" ftr="0" dt="0"/>
  <p:txStyles>
    <p:titleStyle>
      <a:lvl1pPr algn="ctr" rtl="0" eaLnBrk="0" fontAlgn="base" hangingPunct="0">
        <a:lnSpc>
          <a:spcPct val="90000"/>
        </a:lnSpc>
        <a:spcBef>
          <a:spcPct val="0"/>
        </a:spcBef>
        <a:spcAft>
          <a:spcPct val="0"/>
        </a:spcAft>
        <a:defRPr sz="4800" kern="1200" spc="-120">
          <a:solidFill>
            <a:schemeClr val="bg1"/>
          </a:solidFill>
          <a:latin typeface="+mj-lt"/>
          <a:ea typeface="ＭＳ Ｐゴシック" charset="-128"/>
          <a:cs typeface="+mj-cs"/>
        </a:defRPr>
      </a:lvl1pPr>
      <a:lvl2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2pPr>
      <a:lvl3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3pPr>
      <a:lvl4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4pPr>
      <a:lvl5pPr algn="ctr" rtl="0" eaLnBrk="0" fontAlgn="base" hangingPunct="0">
        <a:lnSpc>
          <a:spcPct val="90000"/>
        </a:lnSpc>
        <a:spcBef>
          <a:spcPct val="0"/>
        </a:spcBef>
        <a:spcAft>
          <a:spcPct val="0"/>
        </a:spcAft>
        <a:defRPr sz="4800">
          <a:solidFill>
            <a:schemeClr val="bg1"/>
          </a:solidFill>
          <a:latin typeface="Calibri" charset="0"/>
          <a:ea typeface="ＭＳ Ｐゴシック" charset="-128"/>
        </a:defRPr>
      </a:lvl5pPr>
      <a:lvl6pPr marL="457200" algn="ctr" rtl="0" fontAlgn="base">
        <a:lnSpc>
          <a:spcPct val="90000"/>
        </a:lnSpc>
        <a:spcBef>
          <a:spcPct val="0"/>
        </a:spcBef>
        <a:spcAft>
          <a:spcPct val="0"/>
        </a:spcAft>
        <a:defRPr sz="4800">
          <a:solidFill>
            <a:schemeClr val="bg1"/>
          </a:solidFill>
          <a:latin typeface="Calibri" charset="0"/>
          <a:ea typeface="ＭＳ Ｐゴシック" charset="-128"/>
        </a:defRPr>
      </a:lvl6pPr>
      <a:lvl7pPr marL="914400" algn="ctr" rtl="0" fontAlgn="base">
        <a:lnSpc>
          <a:spcPct val="90000"/>
        </a:lnSpc>
        <a:spcBef>
          <a:spcPct val="0"/>
        </a:spcBef>
        <a:spcAft>
          <a:spcPct val="0"/>
        </a:spcAft>
        <a:defRPr sz="4800">
          <a:solidFill>
            <a:schemeClr val="bg1"/>
          </a:solidFill>
          <a:latin typeface="Calibri" charset="0"/>
          <a:ea typeface="ＭＳ Ｐゴシック" charset="-128"/>
        </a:defRPr>
      </a:lvl7pPr>
      <a:lvl8pPr marL="1371600" algn="ctr" rtl="0" fontAlgn="base">
        <a:lnSpc>
          <a:spcPct val="90000"/>
        </a:lnSpc>
        <a:spcBef>
          <a:spcPct val="0"/>
        </a:spcBef>
        <a:spcAft>
          <a:spcPct val="0"/>
        </a:spcAft>
        <a:defRPr sz="4800">
          <a:solidFill>
            <a:schemeClr val="bg1"/>
          </a:solidFill>
          <a:latin typeface="Calibri" charset="0"/>
          <a:ea typeface="ＭＳ Ｐゴシック" charset="-128"/>
        </a:defRPr>
      </a:lvl8pPr>
      <a:lvl9pPr marL="1828800" algn="ctr" rtl="0" fontAlgn="base">
        <a:lnSpc>
          <a:spcPct val="90000"/>
        </a:lnSpc>
        <a:spcBef>
          <a:spcPct val="0"/>
        </a:spcBef>
        <a:spcAft>
          <a:spcPct val="0"/>
        </a:spcAft>
        <a:defRPr sz="4800">
          <a:solidFill>
            <a:schemeClr val="bg1"/>
          </a:solidFill>
          <a:latin typeface="Calibri" charset="0"/>
          <a:ea typeface="ＭＳ Ｐゴシック" charset="-128"/>
        </a:defRPr>
      </a:lvl9pPr>
    </p:titleStyle>
    <p:bodyStyle>
      <a:lvl1pPr marL="182563" indent="-182563" algn="l" rtl="0" eaLnBrk="0" fontAlgn="base" hangingPunct="0">
        <a:lnSpc>
          <a:spcPct val="85000"/>
        </a:lnSpc>
        <a:spcBef>
          <a:spcPts val="1300"/>
        </a:spcBef>
        <a:spcAft>
          <a:spcPct val="0"/>
        </a:spcAft>
        <a:buFont typeface="Arial" panose="020B0604020202020204" pitchFamily="34" charset="0"/>
        <a:buChar char="•"/>
        <a:defRPr sz="2800" i="1" kern="1200">
          <a:solidFill>
            <a:schemeClr val="tx1"/>
          </a:solidFill>
          <a:latin typeface="+mn-lt"/>
          <a:ea typeface="ＭＳ Ｐゴシック" charset="-128"/>
          <a:cs typeface="+mn-cs"/>
        </a:defRPr>
      </a:lvl1pPr>
      <a:lvl2pPr marL="365125" indent="-182563" algn="l" rtl="0" eaLnBrk="0" fontAlgn="base" hangingPunct="0">
        <a:lnSpc>
          <a:spcPct val="85000"/>
        </a:lnSpc>
        <a:spcBef>
          <a:spcPts val="600"/>
        </a:spcBef>
        <a:spcAft>
          <a:spcPct val="0"/>
        </a:spcAft>
        <a:buFont typeface="Calibri" panose="020F0502020204030204" pitchFamily="34" charset="0"/>
        <a:buChar char="‐"/>
        <a:defRPr sz="2400" kern="1200">
          <a:solidFill>
            <a:schemeClr val="tx1"/>
          </a:solidFill>
          <a:latin typeface="+mn-lt"/>
          <a:ea typeface="ＭＳ Ｐゴシック" charset="-128"/>
          <a:cs typeface="+mn-cs"/>
        </a:defRPr>
      </a:lvl2pPr>
      <a:lvl3pPr marL="547688" indent="-182563" algn="l" rtl="0" eaLnBrk="0" fontAlgn="base" hangingPunct="0">
        <a:lnSpc>
          <a:spcPct val="85000"/>
        </a:lnSpc>
        <a:spcBef>
          <a:spcPts val="600"/>
        </a:spcBef>
        <a:spcAft>
          <a:spcPct val="0"/>
        </a:spcAft>
        <a:buFont typeface="Arial" panose="020B0604020202020204" pitchFamily="34" charset="0"/>
        <a:buChar char="•"/>
        <a:defRPr sz="2000" i="1" kern="1200">
          <a:solidFill>
            <a:schemeClr val="tx1"/>
          </a:solidFill>
          <a:latin typeface="+mn-lt"/>
          <a:ea typeface="ＭＳ Ｐゴシック" charset="-128"/>
          <a:cs typeface="+mn-cs"/>
        </a:defRPr>
      </a:lvl3pPr>
      <a:lvl4pPr marL="73025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128"/>
          <a:cs typeface="+mn-cs"/>
        </a:defRPr>
      </a:lvl4pPr>
      <a:lvl5pPr marL="914400" indent="-182563" algn="l" rtl="0" eaLnBrk="0" fontAlgn="base" hangingPunct="0">
        <a:lnSpc>
          <a:spcPct val="85000"/>
        </a:lnSpc>
        <a:spcBef>
          <a:spcPts val="600"/>
        </a:spcBef>
        <a:spcAft>
          <a:spcPct val="0"/>
        </a:spcAft>
        <a:buFont typeface="Arial" panose="020B0604020202020204" pitchFamily="34" charset="0"/>
        <a:buChar char="•"/>
        <a:defRPr kern="1200">
          <a:solidFill>
            <a:schemeClr val="tx1"/>
          </a:solidFill>
          <a:latin typeface="+mn-lt"/>
          <a:ea typeface="ＭＳ Ｐゴシック" charset="-128"/>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3250" name="Rectangle 1026">
            <a:extLst>
              <a:ext uri="{FF2B5EF4-FFF2-40B4-BE49-F238E27FC236}">
                <a16:creationId xmlns:a16="http://schemas.microsoft.com/office/drawing/2014/main" id="{50B0808F-49E2-AB42-ACBA-4E35ED922A28}"/>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3251" name="Rectangle 1027">
            <a:extLst>
              <a:ext uri="{FF2B5EF4-FFF2-40B4-BE49-F238E27FC236}">
                <a16:creationId xmlns:a16="http://schemas.microsoft.com/office/drawing/2014/main" id="{562AC510-B8DF-A441-B35B-899DA7A96178}"/>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CC8208DC-5F6B-E449-AF5F-DA8F53B610F0}"/>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defRPr>
            </a:lvl1pPr>
          </a:lstStyle>
          <a:p>
            <a:pPr>
              <a:defRPr/>
            </a:pPr>
            <a:endParaRPr lang="en-US" altLang="en-US"/>
          </a:p>
        </p:txBody>
      </p:sp>
      <p:sp>
        <p:nvSpPr>
          <p:cNvPr id="100358" name="Rectangle 1030">
            <a:extLst>
              <a:ext uri="{FF2B5EF4-FFF2-40B4-BE49-F238E27FC236}">
                <a16:creationId xmlns:a16="http://schemas.microsoft.com/office/drawing/2014/main" id="{32CFAF1D-3E13-B549-BCE4-645402069D99}"/>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600">
                <a:solidFill>
                  <a:srgbClr val="000000"/>
                </a:solidFill>
                <a:latin typeface="Garamond" charset="0"/>
                <a:ea typeface="ＭＳ Ｐゴシック" charset="-128"/>
              </a:defRPr>
            </a:lvl1pPr>
          </a:lstStyle>
          <a:p>
            <a:pPr>
              <a:defRPr/>
            </a:pPr>
            <a:fld id="{CF8A26E8-21FA-874A-BBD9-7AB3F548D17E}" type="slidenum">
              <a:rPr lang="en-US" altLang="en-US"/>
              <a:pPr>
                <a:defRPr/>
              </a:pPr>
              <a:t>‹#›</a:t>
            </a:fld>
            <a:endParaRPr lang="en-US" altLang="en-US"/>
          </a:p>
        </p:txBody>
      </p:sp>
      <p:sp>
        <p:nvSpPr>
          <p:cNvPr id="53254" name="Line 1032">
            <a:extLst>
              <a:ext uri="{FF2B5EF4-FFF2-40B4-BE49-F238E27FC236}">
                <a16:creationId xmlns:a16="http://schemas.microsoft.com/office/drawing/2014/main" id="{79714397-DDB8-1D40-B2A0-37E6CD834448}"/>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5" name="Line 1033">
            <a:extLst>
              <a:ext uri="{FF2B5EF4-FFF2-40B4-BE49-F238E27FC236}">
                <a16:creationId xmlns:a16="http://schemas.microsoft.com/office/drawing/2014/main" id="{17505EFF-7EB4-CD41-8710-71671FCD9C56}"/>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3256" name="Picture 7" descr="safari.png">
            <a:extLst>
              <a:ext uri="{FF2B5EF4-FFF2-40B4-BE49-F238E27FC236}">
                <a16:creationId xmlns:a16="http://schemas.microsoft.com/office/drawing/2014/main" id="{4B855D20-735A-E147-9633-5EF53191A250}"/>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26" r:id="rId1"/>
    <p:sldLayoutId id="2147485327" r:id="rId2"/>
    <p:sldLayoutId id="2147485328" r:id="rId3"/>
    <p:sldLayoutId id="2147485329" r:id="rId4"/>
    <p:sldLayoutId id="2147485330" r:id="rId5"/>
    <p:sldLayoutId id="2147485331" r:id="rId6"/>
    <p:sldLayoutId id="2147485332" r:id="rId7"/>
    <p:sldLayoutId id="2147485333" r:id="rId8"/>
    <p:sldLayoutId id="2147485334" r:id="rId9"/>
    <p:sldLayoutId id="2147485335" r:id="rId10"/>
    <p:sldLayoutId id="2147485336"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128"/>
          <a:cs typeface="+mj-cs"/>
        </a:defRPr>
      </a:lvl1pPr>
      <a:lvl2pPr algn="l" rtl="0" eaLnBrk="0" fontAlgn="base" hangingPunct="0">
        <a:spcBef>
          <a:spcPct val="0"/>
        </a:spcBef>
        <a:spcAft>
          <a:spcPct val="0"/>
        </a:spcAft>
        <a:defRPr sz="4000">
          <a:solidFill>
            <a:schemeClr val="tx2"/>
          </a:solidFill>
          <a:latin typeface="Garamond" pitchFamily="18" charset="0"/>
          <a:ea typeface="ＭＳ Ｐゴシック" charset="-128"/>
        </a:defRPr>
      </a:lvl2pPr>
      <a:lvl3pPr algn="l" rtl="0" eaLnBrk="0" fontAlgn="base" hangingPunct="0">
        <a:spcBef>
          <a:spcPct val="0"/>
        </a:spcBef>
        <a:spcAft>
          <a:spcPct val="0"/>
        </a:spcAft>
        <a:defRPr sz="4000">
          <a:solidFill>
            <a:schemeClr val="tx2"/>
          </a:solidFill>
          <a:latin typeface="Garamond" pitchFamily="18" charset="0"/>
          <a:ea typeface="ＭＳ Ｐゴシック" charset="-128"/>
        </a:defRPr>
      </a:lvl3pPr>
      <a:lvl4pPr algn="l" rtl="0" eaLnBrk="0" fontAlgn="base" hangingPunct="0">
        <a:spcBef>
          <a:spcPct val="0"/>
        </a:spcBef>
        <a:spcAft>
          <a:spcPct val="0"/>
        </a:spcAft>
        <a:defRPr sz="4000">
          <a:solidFill>
            <a:schemeClr val="tx2"/>
          </a:solidFill>
          <a:latin typeface="Garamond" pitchFamily="18" charset="0"/>
          <a:ea typeface="ＭＳ Ｐゴシック" charset="-128"/>
        </a:defRPr>
      </a:lvl4pPr>
      <a:lvl5pPr algn="l" rtl="0" eaLnBrk="0" fontAlgn="base" hangingPunct="0">
        <a:spcBef>
          <a:spcPct val="0"/>
        </a:spcBef>
        <a:spcAft>
          <a:spcPct val="0"/>
        </a:spcAft>
        <a:defRPr sz="4000">
          <a:solidFill>
            <a:schemeClr val="tx2"/>
          </a:solidFill>
          <a:latin typeface="Garamond" pitchFamily="18" charset="0"/>
          <a:ea typeface="ＭＳ Ｐゴシック" charset="-128"/>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128"/>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850" name="Rectangle 1026">
            <a:extLst>
              <a:ext uri="{FF2B5EF4-FFF2-40B4-BE49-F238E27FC236}">
                <a16:creationId xmlns:a16="http://schemas.microsoft.com/office/drawing/2014/main" id="{AAAA2B8E-1380-824A-B8DB-CB75F194009C}"/>
              </a:ext>
            </a:extLst>
          </p:cNvPr>
          <p:cNvSpPr>
            <a:spLocks noGrp="1" noChangeArrowheads="1"/>
          </p:cNvSpPr>
          <p:nvPr>
            <p:ph type="title"/>
          </p:nvPr>
        </p:nvSpPr>
        <p:spPr bwMode="auto">
          <a:xfrm>
            <a:off x="228600" y="152400"/>
            <a:ext cx="8610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78851" name="Rectangle 1027">
            <a:extLst>
              <a:ext uri="{FF2B5EF4-FFF2-40B4-BE49-F238E27FC236}">
                <a16:creationId xmlns:a16="http://schemas.microsoft.com/office/drawing/2014/main" id="{E388CACB-9070-D241-AEB3-F5601B968447}"/>
              </a:ext>
            </a:extLst>
          </p:cNvPr>
          <p:cNvSpPr>
            <a:spLocks noGrp="1" noChangeArrowheads="1"/>
          </p:cNvSpPr>
          <p:nvPr>
            <p:ph type="body" idx="1"/>
          </p:nvPr>
        </p:nvSpPr>
        <p:spPr bwMode="auto">
          <a:xfrm>
            <a:off x="228600" y="1371600"/>
            <a:ext cx="8610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a:extLst>
              <a:ext uri="{FF2B5EF4-FFF2-40B4-BE49-F238E27FC236}">
                <a16:creationId xmlns:a16="http://schemas.microsoft.com/office/drawing/2014/main" id="{F3334574-36A6-D841-9BF1-505C85F84C36}"/>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a:extLst>
              <a:ext uri="{FF2B5EF4-FFF2-40B4-BE49-F238E27FC236}">
                <a16:creationId xmlns:a16="http://schemas.microsoft.com/office/drawing/2014/main" id="{B81B7CC0-EA57-B64A-A380-FEE9D4D6634D}"/>
              </a:ext>
            </a:extLst>
          </p:cNvPr>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fontAlgn="auto" hangingPunct="1">
              <a:spcBef>
                <a:spcPts val="0"/>
              </a:spcBef>
              <a:spcAft>
                <a:spcPts val="0"/>
              </a:spcAft>
              <a:defRPr sz="1600">
                <a:solidFill>
                  <a:srgbClr val="000000"/>
                </a:solidFill>
                <a:latin typeface="Garamond" pitchFamily="18" charset="0"/>
                <a:ea typeface="+mn-ea"/>
                <a:cs typeface="+mn-cs"/>
              </a:defRPr>
            </a:lvl1pPr>
          </a:lstStyle>
          <a:p>
            <a:pPr>
              <a:defRPr/>
            </a:pPr>
            <a:fld id="{42786A5A-CF13-CB4F-9A96-305D1DC0C779}" type="slidenum">
              <a:rPr lang="en-US" altLang="en-US"/>
              <a:pPr>
                <a:defRPr/>
              </a:pPr>
              <a:t>‹#›</a:t>
            </a:fld>
            <a:endParaRPr lang="en-US" altLang="en-US"/>
          </a:p>
        </p:txBody>
      </p:sp>
      <p:sp>
        <p:nvSpPr>
          <p:cNvPr id="78854" name="Line 1032">
            <a:extLst>
              <a:ext uri="{FF2B5EF4-FFF2-40B4-BE49-F238E27FC236}">
                <a16:creationId xmlns:a16="http://schemas.microsoft.com/office/drawing/2014/main" id="{B3D8C9C5-A709-DE4A-A600-A884A00AD5EA}"/>
              </a:ext>
            </a:extLst>
          </p:cNvPr>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8855" name="Line 1033">
            <a:extLst>
              <a:ext uri="{FF2B5EF4-FFF2-40B4-BE49-F238E27FC236}">
                <a16:creationId xmlns:a16="http://schemas.microsoft.com/office/drawing/2014/main" id="{4CF90C62-F606-754B-AB94-6F167773B0B1}"/>
              </a:ext>
            </a:extLst>
          </p:cNvPr>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 bg1="lt1" tx1="dk1" bg2="lt2" tx2="dk2" accent1="accent1" accent2="accent2" accent3="accent3" accent4="accent4" accent5="accent5" accent6="accent6" hlink="hlink" folHlink="folHlink"/>
  <p:sldLayoutIdLst>
    <p:sldLayoutId id="2147485338" r:id="rId1"/>
    <p:sldLayoutId id="2147485339" r:id="rId2"/>
    <p:sldLayoutId id="2147485340" r:id="rId3"/>
    <p:sldLayoutId id="2147485341" r:id="rId4"/>
    <p:sldLayoutId id="2147485342" r:id="rId5"/>
    <p:sldLayoutId id="2147485343" r:id="rId6"/>
    <p:sldLayoutId id="2147485344" r:id="rId7"/>
    <p:sldLayoutId id="2147485345" r:id="rId8"/>
    <p:sldLayoutId id="2147485346" r:id="rId9"/>
    <p:sldLayoutId id="2147485347" r:id="rId10"/>
    <p:sldLayoutId id="214748534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extLst>
      <p:ext uri="{BB962C8B-B14F-4D97-AF65-F5344CB8AC3E}">
        <p14:creationId xmlns:p14="http://schemas.microsoft.com/office/powerpoint/2010/main" val="2350132332"/>
      </p:ext>
    </p:extLst>
  </p:cSld>
  <p:clrMap bg1="lt1" tx1="dk1" bg2="lt2" tx2="dk2" accent1="accent1" accent2="accent2" accent3="accent3" accent4="accent4" accent5="accent5" accent6="accent6" hlink="hlink" folHlink="folHlink"/>
  <p:sldLayoutIdLst>
    <p:sldLayoutId id="2147485495" r:id="rId1"/>
    <p:sldLayoutId id="2147485496" r:id="rId2"/>
    <p:sldLayoutId id="2147485497" r:id="rId3"/>
    <p:sldLayoutId id="2147485498" r:id="rId4"/>
    <p:sldLayoutId id="2147485499" r:id="rId5"/>
    <p:sldLayoutId id="2147485500" r:id="rId6"/>
    <p:sldLayoutId id="2147485501" r:id="rId7"/>
    <p:sldLayoutId id="2147485502" r:id="rId8"/>
    <p:sldLayoutId id="2147485503" r:id="rId9"/>
    <p:sldLayoutId id="2147485504" r:id="rId10"/>
    <p:sldLayoutId id="2147485505"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pPr eaLnBrk="1" fontAlgn="auto" hangingPunct="1">
              <a:spcBef>
                <a:spcPts val="0"/>
              </a:spcBef>
              <a:spcAft>
                <a:spcPts val="0"/>
              </a:spcAft>
            </a:pPr>
            <a:endParaRPr lang="en-US" altLang="en-US">
              <a:solidFill>
                <a:srgbClr val="000000"/>
              </a:solidFill>
              <a:ea typeface=""/>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pPr eaLnBrk="1" fontAlgn="auto" hangingPunct="1">
              <a:spcBef>
                <a:spcPts val="0"/>
              </a:spcBef>
              <a:spcAft>
                <a:spcPts val="0"/>
              </a:spcAft>
            </a:pPr>
            <a:fld id="{6F400BD0-49BF-48FC-8114-37C1D4F5AB3D}" type="slidenum">
              <a:rPr lang="en-US" altLang="en-US">
                <a:solidFill>
                  <a:srgbClr val="000000"/>
                </a:solidFill>
                <a:ea typeface=""/>
              </a:rPr>
              <a:pPr eaLnBrk="1" fontAlgn="auto" hangingPunct="1">
                <a:spcBef>
                  <a:spcPts val="0"/>
                </a:spcBef>
                <a:spcAft>
                  <a:spcPts val="0"/>
                </a:spcAft>
              </a:pPr>
              <a:t>‹#›</a:t>
            </a:fld>
            <a:endParaRPr lang="en-US" altLang="en-US">
              <a:solidFill>
                <a:srgbClr val="000000"/>
              </a:solidFill>
              <a:ea typeface=""/>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srgbClr val="000000"/>
              </a:solidFill>
              <a:latin typeface="Tahoma"/>
              <a:ea typeface=""/>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049196715"/>
      </p:ext>
    </p:extLst>
  </p:cSld>
  <p:clrMap bg1="lt1" tx1="dk1" bg2="lt2" tx2="dk2" accent1="accent1" accent2="accent2" accent3="accent3" accent4="accent4" accent5="accent5" accent6="accent6" hlink="hlink" folHlink="folHlink"/>
  <p:sldLayoutIdLst>
    <p:sldLayoutId id="2147485507" r:id="rId1"/>
    <p:sldLayoutId id="2147485508" r:id="rId2"/>
    <p:sldLayoutId id="2147485509" r:id="rId3"/>
    <p:sldLayoutId id="2147485510" r:id="rId4"/>
    <p:sldLayoutId id="2147485511" r:id="rId5"/>
    <p:sldLayoutId id="2147485512" r:id="rId6"/>
    <p:sldLayoutId id="2147485513" r:id="rId7"/>
    <p:sldLayoutId id="2147485514" r:id="rId8"/>
    <p:sldLayoutId id="2147485515" r:id="rId9"/>
    <p:sldLayoutId id="2147485516" r:id="rId10"/>
    <p:sldLayoutId id="2147485517"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603665850"/>
      </p:ext>
    </p:extLst>
  </p:cSld>
  <p:clrMap bg1="lt1" tx1="dk1" bg2="lt2" tx2="dk2" accent1="accent1" accent2="accent2" accent3="accent3" accent4="accent4" accent5="accent5" accent6="accent6" hlink="hlink" folHlink="folHlink"/>
  <p:sldLayoutIdLst>
    <p:sldLayoutId id="2147485568" r:id="rId1"/>
    <p:sldLayoutId id="2147485569" r:id="rId2"/>
    <p:sldLayoutId id="2147485570" r:id="rId3"/>
    <p:sldLayoutId id="2147485571" r:id="rId4"/>
    <p:sldLayoutId id="2147485572" r:id="rId5"/>
    <p:sldLayoutId id="2147485573" r:id="rId6"/>
    <p:sldLayoutId id="2147485574" r:id="rId7"/>
    <p:sldLayoutId id="2147485575" r:id="rId8"/>
    <p:sldLayoutId id="2147485576" r:id="rId9"/>
    <p:sldLayoutId id="2147485577" r:id="rId10"/>
    <p:sldLayoutId id="2147485578"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pPr eaLnBrk="1" fontAlgn="auto" hangingPunct="1">
              <a:spcBef>
                <a:spcPts val="0"/>
              </a:spcBef>
              <a:spcAft>
                <a:spcPts val="0"/>
              </a:spcAft>
            </a:pPr>
            <a:endParaRPr lang="en-US" altLang="en-US">
              <a:solidFill>
                <a:prstClr val="black"/>
              </a:solidFill>
              <a:ea typeface="+mn-ea"/>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pPr eaLnBrk="1" fontAlgn="auto" hangingPunct="1">
              <a:spcBef>
                <a:spcPts val="0"/>
              </a:spcBef>
              <a:spcAft>
                <a:spcPts val="0"/>
              </a:spcAft>
            </a:pPr>
            <a:fld id="{6F400BD0-49BF-48FC-8114-37C1D4F5AB3D}" type="slidenum">
              <a:rPr lang="en-US" altLang="en-US">
                <a:solidFill>
                  <a:prstClr val="black"/>
                </a:solidFill>
                <a:ea typeface="+mn-ea"/>
              </a:rPr>
              <a:pPr eaLnBrk="1" fontAlgn="auto" hangingPunct="1">
                <a:spcBef>
                  <a:spcPts val="0"/>
                </a:spcBef>
                <a:spcAft>
                  <a:spcPts val="0"/>
                </a:spcAft>
              </a:pPr>
              <a:t>‹#›</a:t>
            </a:fld>
            <a:endParaRPr lang="en-US" altLang="en-US">
              <a:solidFill>
                <a:prstClr val="black"/>
              </a:solidFill>
              <a:ea typeface="+mn-ea"/>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prstClr val="black"/>
              </a:solidFill>
              <a:latin typeface="Tahoma"/>
              <a:ea typeface="+mn-e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eaLnBrk="1" fontAlgn="auto" hangingPunct="1">
              <a:spcBef>
                <a:spcPts val="0"/>
              </a:spcBef>
              <a:spcAft>
                <a:spcPts val="0"/>
              </a:spcAft>
              <a:defRPr/>
            </a:pPr>
            <a:endParaRPr lang="en-US">
              <a:solidFill>
                <a:prstClr val="black"/>
              </a:solidFill>
              <a:latin typeface="Tahoma"/>
              <a:ea typeface="+mn-ea"/>
            </a:endParaRPr>
          </a:p>
        </p:txBody>
      </p:sp>
    </p:spTree>
    <p:extLst>
      <p:ext uri="{BB962C8B-B14F-4D97-AF65-F5344CB8AC3E}">
        <p14:creationId xmlns:p14="http://schemas.microsoft.com/office/powerpoint/2010/main" val="203460261"/>
      </p:ext>
    </p:extLst>
  </p:cSld>
  <p:clrMap bg1="lt1" tx1="dk1" bg2="lt2" tx2="dk2" accent1="accent1" accent2="accent2" accent3="accent3" accent4="accent4" accent5="accent5" accent6="accent6" hlink="hlink" folHlink="folHlink"/>
  <p:sldLayoutIdLst>
    <p:sldLayoutId id="2147485617" r:id="rId1"/>
    <p:sldLayoutId id="2147485618" r:id="rId2"/>
    <p:sldLayoutId id="2147485619" r:id="rId3"/>
    <p:sldLayoutId id="2147485620" r:id="rId4"/>
    <p:sldLayoutId id="2147485621" r:id="rId5"/>
    <p:sldLayoutId id="2147485622" r:id="rId6"/>
    <p:sldLayoutId id="2147485623" r:id="rId7"/>
    <p:sldLayoutId id="2147485624" r:id="rId8"/>
    <p:sldLayoutId id="2147485625" r:id="rId9"/>
    <p:sldLayoutId id="2147485626" r:id="rId10"/>
    <p:sldLayoutId id="2147485627"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7.xml"/><Relationship Id="rId5" Type="http://schemas.openxmlformats.org/officeDocument/2006/relationships/image" Target="../media/image3.tif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4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2.emf"/></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2.xml"/><Relationship Id="rId13" Type="http://schemas.openxmlformats.org/officeDocument/2006/relationships/image" Target="../media/image14.emf"/><Relationship Id="rId3" Type="http://schemas.openxmlformats.org/officeDocument/2006/relationships/oleObject" Target="../embeddings/oleObject2.bin"/><Relationship Id="rId7" Type="http://schemas.openxmlformats.org/officeDocument/2006/relationships/diagramQuickStyle" Target="../diagrams/quickStyle2.xml"/><Relationship Id="rId12" Type="http://schemas.openxmlformats.org/officeDocument/2006/relationships/oleObject" Target="../embeddings/oleObject3.bin"/><Relationship Id="rId2" Type="http://schemas.openxmlformats.org/officeDocument/2006/relationships/notesSlide" Target="../notesSlides/notesSlide5.xml"/><Relationship Id="rId1" Type="http://schemas.openxmlformats.org/officeDocument/2006/relationships/slideLayout" Target="../slideLayouts/slideLayout48.xml"/><Relationship Id="rId6" Type="http://schemas.openxmlformats.org/officeDocument/2006/relationships/diagramLayout" Target="../diagrams/layout2.xml"/><Relationship Id="rId11" Type="http://schemas.openxmlformats.org/officeDocument/2006/relationships/image" Target="../media/image510.png"/><Relationship Id="rId5" Type="http://schemas.openxmlformats.org/officeDocument/2006/relationships/diagramData" Target="../diagrams/data2.xml"/><Relationship Id="rId4" Type="http://schemas.openxmlformats.org/officeDocument/2006/relationships/image" Target="../media/image12.emf"/><Relationship Id="rId9" Type="http://schemas.microsoft.com/office/2007/relationships/diagramDrawing" Target="../diagrams/drawing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6.xml"/><Relationship Id="rId1" Type="http://schemas.openxmlformats.org/officeDocument/2006/relationships/slideLayout" Target="../slideLayouts/slideLayout48.xml"/><Relationship Id="rId4" Type="http://schemas.openxmlformats.org/officeDocument/2006/relationships/image" Target="../media/image15.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safari.ethz.ch/projects_and_seminars/fall2022/doku.php?id=genome_seq_mobile" TargetMode="External"/><Relationship Id="rId1" Type="http://schemas.openxmlformats.org/officeDocument/2006/relationships/slideLayout" Target="../slideLayouts/slideLayout48.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hyperlink" Target="https://github.com/BilkentCompGen/MAGNET" TargetMode="External"/><Relationship Id="rId1" Type="http://schemas.openxmlformats.org/officeDocument/2006/relationships/slideLayout" Target="../slideLayouts/slideLayout4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xml.rels><?xml version="1.0" encoding="UTF-8" standalone="yes"?>
<Relationships xmlns="http://schemas.openxmlformats.org/package/2006/relationships"><Relationship Id="rId3" Type="http://schemas.openxmlformats.org/officeDocument/2006/relationships/hyperlink" Target="https://doi.org/10.1093/bioinformatics/btz234" TargetMode="External"/><Relationship Id="rId2" Type="http://schemas.openxmlformats.org/officeDocument/2006/relationships/image" Target="../media/image16.png"/><Relationship Id="rId1" Type="http://schemas.openxmlformats.org/officeDocument/2006/relationships/slideLayout" Target="../slideLayouts/slideLayout4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8.xml"/></Relationships>
</file>

<file path=ppt/slides/_rels/slide2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package" Target="../embeddings/Microsoft_Excel_Worksheet.xlsx"/><Relationship Id="rId1" Type="http://schemas.openxmlformats.org/officeDocument/2006/relationships/slideLayout" Target="../slideLayouts/slideLayout53.xml"/><Relationship Id="rId6" Type="http://schemas.openxmlformats.org/officeDocument/2006/relationships/hyperlink" Target="https://doi.org/10.1093/bioinformatics/btz234" TargetMode="External"/><Relationship Id="rId5" Type="http://schemas.openxmlformats.org/officeDocument/2006/relationships/image" Target="../media/image19.emf"/><Relationship Id="rId4" Type="http://schemas.openxmlformats.org/officeDocument/2006/relationships/package" Target="../embeddings/Microsoft_Excel_Worksheet1.xlsx"/></Relationships>
</file>

<file path=ppt/slides/_rels/slide2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package" Target="../embeddings/Microsoft_Excel_Worksheet.xlsx"/><Relationship Id="rId1" Type="http://schemas.openxmlformats.org/officeDocument/2006/relationships/slideLayout" Target="../slideLayouts/slideLayout53.xml"/><Relationship Id="rId6" Type="http://schemas.openxmlformats.org/officeDocument/2006/relationships/hyperlink" Target="https://doi.org/10.1093/bioinformatics/btz234" TargetMode="External"/><Relationship Id="rId5" Type="http://schemas.openxmlformats.org/officeDocument/2006/relationships/image" Target="../media/image19.emf"/><Relationship Id="rId4" Type="http://schemas.openxmlformats.org/officeDocument/2006/relationships/package" Target="../embeddings/Microsoft_Excel_Worksheet1.xlsx"/></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www.aisf.or.jp/~jaanus/deta/s/shouji.htm" TargetMode="External"/><Relationship Id="rId5" Type="http://schemas.openxmlformats.org/officeDocument/2006/relationships/image" Target="../media/image21.tiff"/><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8.xml"/></Relationships>
</file>

<file path=ppt/slides/_rels/slide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8.xml"/></Relationships>
</file>

<file path=ppt/slides/_rels/slide3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5.bin"/><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3" Type="http://schemas.openxmlformats.org/officeDocument/2006/relationships/hyperlink" Target="https://doi.org/10.1093/bioinformatics/btz234" TargetMode="External"/><Relationship Id="rId2" Type="http://schemas.openxmlformats.org/officeDocument/2006/relationships/image" Target="../media/image16.png"/><Relationship Id="rId1" Type="http://schemas.openxmlformats.org/officeDocument/2006/relationships/slideLayout" Target="../slideLayouts/slideLayout48.xml"/><Relationship Id="rId4" Type="http://schemas.openxmlformats.org/officeDocument/2006/relationships/hyperlink" Target="https://github.com/CMU-SAFARI/Shouji"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36.xml.rels><?xml version="1.0" encoding="UTF-8" standalone="yes"?>
<Relationships xmlns="http://schemas.openxmlformats.org/package/2006/relationships"><Relationship Id="rId3" Type="http://schemas.openxmlformats.org/officeDocument/2006/relationships/hyperlink" Target="http://bioinformatics.oxfordjournals.org/" TargetMode="External"/><Relationship Id="rId2" Type="http://schemas.openxmlformats.org/officeDocument/2006/relationships/hyperlink" Target="https://people.inf.ethz.ch/omutlu/pub/gatekeeper_FPGA-genome-prealignment-accelerator_bionformatics17.pdf" TargetMode="External"/><Relationship Id="rId1" Type="http://schemas.openxmlformats.org/officeDocument/2006/relationships/slideLayout" Target="../slideLayouts/slideLayout48.xml"/><Relationship Id="rId6" Type="http://schemas.openxmlformats.org/officeDocument/2006/relationships/image" Target="../media/image23.png"/><Relationship Id="rId5" Type="http://schemas.openxmlformats.org/officeDocument/2006/relationships/hyperlink" Target="https://academic.oup.com/bioinformatics/article-lookup/doi/10.1093/bioinformatics/btx342" TargetMode="External"/><Relationship Id="rId4" Type="http://schemas.openxmlformats.org/officeDocument/2006/relationships/hyperlink" Target="https://github.com/BilkentCompGen/GateKeeper"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github.com/Mangul-Lab-USC/review_technology_dictates_algorithms" TargetMode="External"/><Relationship Id="rId2" Type="http://schemas.openxmlformats.org/officeDocument/2006/relationships/hyperlink" Target="https://arxiv.org/abs/2003.00110" TargetMode="External"/><Relationship Id="rId1" Type="http://schemas.openxmlformats.org/officeDocument/2006/relationships/slideLayout" Target="../slideLayouts/slideLayout48.xml"/><Relationship Id="rId4" Type="http://schemas.openxmlformats.org/officeDocument/2006/relationships/image" Target="../media/image24.png"/></Relationships>
</file>

<file path=ppt/slides/_rels/slide38.xml.rels><?xml version="1.0" encoding="UTF-8" standalone="yes"?>
<Relationships xmlns="http://schemas.openxmlformats.org/package/2006/relationships"><Relationship Id="rId3" Type="http://schemas.openxmlformats.org/officeDocument/2006/relationships/hyperlink" Target="https://arxiv.org/pdf/2008.00961.pdf" TargetMode="External"/><Relationship Id="rId2" Type="http://schemas.openxmlformats.org/officeDocument/2006/relationships/image" Target="../media/image25.png"/><Relationship Id="rId1" Type="http://schemas.openxmlformats.org/officeDocument/2006/relationships/slideLayout" Target="../slideLayouts/slideLayout48.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arxiv.org/pdf/2008.00961.pdf" TargetMode="External"/><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4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hyperlink" Target="https://www.technion.ac.il/en/" TargetMode="External"/><Relationship Id="rId7" Type="http://schemas.openxmlformats.org/officeDocument/2006/relationships/hyperlink" Target="https://www.youtube.com/watch?v=r7sn41lH-4A&amp;list=PL5Q2soXY2Zi8D_5MGV6EnXEJHnV2YFBJl&amp;index=41" TargetMode="External"/><Relationship Id="rId2" Type="http://schemas.openxmlformats.org/officeDocument/2006/relationships/hyperlink" Target="https://people.inf.ethz.ch/omutlu/pub/onur-Technion-AcceleratingGenomeAnalysis-Jan-26-2021-final.pptx" TargetMode="External"/><Relationship Id="rId1" Type="http://schemas.openxmlformats.org/officeDocument/2006/relationships/slideLayout" Target="../slideLayouts/slideLayout48.xml"/><Relationship Id="rId6" Type="http://schemas.openxmlformats.org/officeDocument/2006/relationships/hyperlink" Target="https://people.inf.ethz.ch/omutlu/pub/AcceleratingGenomeAnalysis_ieeemicro20.pdf" TargetMode="External"/><Relationship Id="rId5" Type="http://schemas.openxmlformats.org/officeDocument/2006/relationships/hyperlink" Target="https://www.youtube.com/watch?v=r7sn41lH-4A" TargetMode="External"/><Relationship Id="rId4" Type="http://schemas.openxmlformats.org/officeDocument/2006/relationships/hyperlink" Target="https://people.inf.ethz.ch/omutlu/pub/onur-Technion-AcceleratingGenomeAnalysis-Jan-26-2021-final.pdf"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www.youtube.com/watch?v=ygmQpdDTL7o" TargetMode="External"/><Relationship Id="rId2" Type="http://schemas.openxmlformats.org/officeDocument/2006/relationships/image" Target="../media/image28.png"/><Relationship Id="rId1" Type="http://schemas.openxmlformats.org/officeDocument/2006/relationships/slideLayout" Target="../slideLayouts/slideLayout52.xml"/><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3" Type="http://schemas.openxmlformats.org/officeDocument/2006/relationships/hyperlink" Target="https://www.youtube.com/watch?v=ygmQpdDTL7o&amp;list=PL5Q2soXY2Zi9xidyIgBxUz7xRPS-wisBN&amp;index=14" TargetMode="External"/><Relationship Id="rId2" Type="http://schemas.openxmlformats.org/officeDocument/2006/relationships/hyperlink" Target="https://www.youtube.com/watch?v=CrRb32v7SJc&amp;list=PL5Q2soXY2Zi9xidyIgBxUz7xRPS-wisBN&amp;index=5" TargetMode="External"/><Relationship Id="rId1" Type="http://schemas.openxmlformats.org/officeDocument/2006/relationships/slideLayout" Target="../slideLayouts/slideLayout48.xml"/><Relationship Id="rId6" Type="http://schemas.openxmlformats.org/officeDocument/2006/relationships/hyperlink" Target="https://www.youtube.com/onurmutlulectures" TargetMode="External"/><Relationship Id="rId5" Type="http://schemas.openxmlformats.org/officeDocument/2006/relationships/hyperlink" Target="https://www.youtube.com/watch?v=rgjl8ZyLsAg&amp;list=PL5Q2soXY2Zi9E2bBVAgCqLgwiDRQDTyId" TargetMode="External"/><Relationship Id="rId4" Type="http://schemas.openxmlformats.org/officeDocument/2006/relationships/hyperlink" Target="https://www.youtube.com/watch?v=gR7XR-Eepcg&amp;list=PL5Q2soXY2Zi9xidyIgBxUz7xRPS-wisBN&amp;index=10"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arxiv.org/abs/2009.07692" TargetMode="External"/><Relationship Id="rId2" Type="http://schemas.openxmlformats.org/officeDocument/2006/relationships/hyperlink" Target="https://arxiv.org/pdf/1910.09020.pdf" TargetMode="External"/><Relationship Id="rId1" Type="http://schemas.openxmlformats.org/officeDocument/2006/relationships/slideLayout" Target="../slideLayouts/slideLayout52.xml"/><Relationship Id="rId6" Type="http://schemas.openxmlformats.org/officeDocument/2006/relationships/hyperlink" Target="https://arxiv.org/pdf/2008.00961.pdf" TargetMode="External"/><Relationship Id="rId5" Type="http://schemas.openxmlformats.org/officeDocument/2006/relationships/hyperlink" Target="https://arxiv.org/abs/1912.08735" TargetMode="External"/><Relationship Id="rId4" Type="http://schemas.openxmlformats.org/officeDocument/2006/relationships/hyperlink" Target="https://arxiv.org/abs/2003.00110"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doi.org/10.1093/bioinformatics/btz234" TargetMode="External"/><Relationship Id="rId2" Type="http://schemas.openxmlformats.org/officeDocument/2006/relationships/hyperlink" Target="https://academic.oup.com/bioinformatics/article-abstract/36/12/3669/5804978" TargetMode="External"/><Relationship Id="rId1" Type="http://schemas.openxmlformats.org/officeDocument/2006/relationships/slideLayout" Target="../slideLayouts/slideLayout52.xml"/><Relationship Id="rId6" Type="http://schemas.openxmlformats.org/officeDocument/2006/relationships/hyperlink" Target="https://arxiv.org/pdf/1707.01631.pdf" TargetMode="External"/><Relationship Id="rId5" Type="http://schemas.openxmlformats.org/officeDocument/2006/relationships/hyperlink" Target="https://people.inf.ethz.ch/omutlu/pub/gatekeeper_FPGA-genome-prealignment-accelerator_bionformatics17.pdf" TargetMode="External"/><Relationship Id="rId4" Type="http://schemas.openxmlformats.org/officeDocument/2006/relationships/hyperlink" Target="https://bmcgenomics.biomedcentral.com/articles/10.1186/s12864-018-4460-0"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47.xml"/><Relationship Id="rId5" Type="http://schemas.openxmlformats.org/officeDocument/2006/relationships/image" Target="../media/image3.tiff"/><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3" Type="http://schemas.openxmlformats.org/officeDocument/2006/relationships/hyperlink" Target="https://github.com/BilkentCompGen/MAGNET" TargetMode="External"/><Relationship Id="rId2" Type="http://schemas.openxmlformats.org/officeDocument/2006/relationships/hyperlink" Target="https://arxiv.org/pdf/1707.01631.pdf" TargetMode="External"/><Relationship Id="rId1" Type="http://schemas.openxmlformats.org/officeDocument/2006/relationships/slideLayout" Target="../slideLayouts/slideLayout48.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Mobile Genomics</a:t>
            </a:r>
            <a:br>
              <a:rPr lang="en-US" b="1" dirty="0">
                <a:solidFill>
                  <a:srgbClr val="C00000"/>
                </a:solidFill>
              </a:rPr>
            </a:br>
            <a:r>
              <a:rPr lang="en-US" dirty="0"/>
              <a:t>Lecture 6: MAGNET &amp; Shouji</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21 November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407278121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75481-6800-6149-8F51-8B483CDF8A02}"/>
              </a:ext>
            </a:extLst>
          </p:cNvPr>
          <p:cNvSpPr>
            <a:spLocks noGrp="1"/>
          </p:cNvSpPr>
          <p:nvPr>
            <p:ph type="title"/>
          </p:nvPr>
        </p:nvSpPr>
        <p:spPr/>
        <p:txBody>
          <a:bodyPr/>
          <a:lstStyle/>
          <a:p>
            <a:r>
              <a:rPr lang="en-US" dirty="0"/>
              <a:t>Random Zeros</a:t>
            </a:r>
          </a:p>
        </p:txBody>
      </p:sp>
      <p:sp>
        <p:nvSpPr>
          <p:cNvPr id="3" name="Content Placeholder 2">
            <a:extLst>
              <a:ext uri="{FF2B5EF4-FFF2-40B4-BE49-F238E27FC236}">
                <a16:creationId xmlns:a16="http://schemas.microsoft.com/office/drawing/2014/main" id="{4C678714-5BAE-C64B-BC81-AC00F37877BF}"/>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72664076-FB66-4641-9BAE-9BA72EC2B258}"/>
              </a:ext>
            </a:extLst>
          </p:cNvPr>
          <p:cNvSpPr>
            <a:spLocks noGrp="1"/>
          </p:cNvSpPr>
          <p:nvPr>
            <p:ph type="sldNum" sz="quarter" idx="11"/>
          </p:nvPr>
        </p:nvSpPr>
        <p:spPr/>
        <p:txBody>
          <a:bodyPr/>
          <a:lstStyle/>
          <a:p>
            <a:pPr>
              <a:defRPr/>
            </a:pPr>
            <a:fld id="{43CF7A15-8D90-1445-BE37-F18227DCF408}" type="slidenum">
              <a:rPr lang="en-US" altLang="en-US" smtClean="0"/>
              <a:pPr>
                <a:defRPr/>
              </a:pPr>
              <a:t>10</a:t>
            </a:fld>
            <a:endParaRPr lang="en-US" altLang="en-US"/>
          </a:p>
        </p:txBody>
      </p:sp>
      <p:pic>
        <p:nvPicPr>
          <p:cNvPr id="5" name="Picture 4">
            <a:extLst>
              <a:ext uri="{FF2B5EF4-FFF2-40B4-BE49-F238E27FC236}">
                <a16:creationId xmlns:a16="http://schemas.microsoft.com/office/drawing/2014/main" id="{93F991E6-54CD-7042-ABFB-94063536B2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0" y="2023250"/>
            <a:ext cx="8940800" cy="3111500"/>
          </a:xfrm>
          <a:prstGeom prst="rect">
            <a:avLst/>
          </a:prstGeom>
        </p:spPr>
      </p:pic>
    </p:spTree>
    <p:extLst>
      <p:ext uri="{BB962C8B-B14F-4D97-AF65-F5344CB8AC3E}">
        <p14:creationId xmlns:p14="http://schemas.microsoft.com/office/powerpoint/2010/main" val="164044502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BBE10-DECA-6249-A254-8B3297A3674D}"/>
              </a:ext>
            </a:extLst>
          </p:cNvPr>
          <p:cNvSpPr>
            <a:spLocks noGrp="1"/>
          </p:cNvSpPr>
          <p:nvPr>
            <p:ph type="title"/>
          </p:nvPr>
        </p:nvSpPr>
        <p:spPr/>
        <p:txBody>
          <a:bodyPr/>
          <a:lstStyle/>
          <a:p>
            <a:r>
              <a:rPr lang="en-US" dirty="0"/>
              <a:t>Conservative Counting</a:t>
            </a:r>
          </a:p>
        </p:txBody>
      </p:sp>
      <p:sp>
        <p:nvSpPr>
          <p:cNvPr id="3" name="Content Placeholder 2">
            <a:extLst>
              <a:ext uri="{FF2B5EF4-FFF2-40B4-BE49-F238E27FC236}">
                <a16:creationId xmlns:a16="http://schemas.microsoft.com/office/drawing/2014/main" id="{523A7942-C9B3-114D-934F-3AA3D89A7C88}"/>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D08DB004-58AE-1D4A-94D3-B91B55B13CB8}"/>
              </a:ext>
            </a:extLst>
          </p:cNvPr>
          <p:cNvSpPr>
            <a:spLocks noGrp="1"/>
          </p:cNvSpPr>
          <p:nvPr>
            <p:ph type="sldNum" sz="quarter" idx="11"/>
          </p:nvPr>
        </p:nvSpPr>
        <p:spPr/>
        <p:txBody>
          <a:bodyPr/>
          <a:lstStyle/>
          <a:p>
            <a:pPr>
              <a:defRPr/>
            </a:pPr>
            <a:fld id="{43CF7A15-8D90-1445-BE37-F18227DCF408}" type="slidenum">
              <a:rPr lang="en-US" altLang="en-US" smtClean="0"/>
              <a:pPr>
                <a:defRPr/>
              </a:pPr>
              <a:t>11</a:t>
            </a:fld>
            <a:endParaRPr lang="en-US" altLang="en-US"/>
          </a:p>
        </p:txBody>
      </p:sp>
      <p:pic>
        <p:nvPicPr>
          <p:cNvPr id="5" name="Picture 4">
            <a:extLst>
              <a:ext uri="{FF2B5EF4-FFF2-40B4-BE49-F238E27FC236}">
                <a16:creationId xmlns:a16="http://schemas.microsoft.com/office/drawing/2014/main" id="{39A505B5-AA1B-3F45-BE77-D5DEC70D34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2173250"/>
            <a:ext cx="8940800" cy="3111500"/>
          </a:xfrm>
          <a:prstGeom prst="rect">
            <a:avLst/>
          </a:prstGeom>
        </p:spPr>
      </p:pic>
    </p:spTree>
    <p:extLst>
      <p:ext uri="{BB962C8B-B14F-4D97-AF65-F5344CB8AC3E}">
        <p14:creationId xmlns:p14="http://schemas.microsoft.com/office/powerpoint/2010/main" val="114650937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6D8AE-C14E-2D4C-AE76-F02B16FEB3AF}"/>
              </a:ext>
            </a:extLst>
          </p:cNvPr>
          <p:cNvSpPr>
            <a:spLocks noGrp="1"/>
          </p:cNvSpPr>
          <p:nvPr>
            <p:ph type="title"/>
          </p:nvPr>
        </p:nvSpPr>
        <p:spPr/>
        <p:txBody>
          <a:bodyPr/>
          <a:lstStyle/>
          <a:p>
            <a:r>
              <a:rPr lang="en-US" dirty="0"/>
              <a:t>Lack of Backtracking</a:t>
            </a:r>
          </a:p>
        </p:txBody>
      </p:sp>
      <p:sp>
        <p:nvSpPr>
          <p:cNvPr id="3" name="Content Placeholder 2">
            <a:extLst>
              <a:ext uri="{FF2B5EF4-FFF2-40B4-BE49-F238E27FC236}">
                <a16:creationId xmlns:a16="http://schemas.microsoft.com/office/drawing/2014/main" id="{25570AE2-0042-C14B-9A25-0BCD99FC7484}"/>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4E8E7A41-5407-E646-9F9E-D6217506B318}"/>
              </a:ext>
            </a:extLst>
          </p:cNvPr>
          <p:cNvSpPr>
            <a:spLocks noGrp="1"/>
          </p:cNvSpPr>
          <p:nvPr>
            <p:ph type="sldNum" sz="quarter" idx="11"/>
          </p:nvPr>
        </p:nvSpPr>
        <p:spPr/>
        <p:txBody>
          <a:bodyPr/>
          <a:lstStyle/>
          <a:p>
            <a:pPr>
              <a:defRPr/>
            </a:pPr>
            <a:fld id="{43CF7A15-8D90-1445-BE37-F18227DCF408}" type="slidenum">
              <a:rPr lang="en-US" altLang="en-US" smtClean="0"/>
              <a:pPr>
                <a:defRPr/>
              </a:pPr>
              <a:t>12</a:t>
            </a:fld>
            <a:endParaRPr lang="en-US" altLang="en-US"/>
          </a:p>
        </p:txBody>
      </p:sp>
      <p:pic>
        <p:nvPicPr>
          <p:cNvPr id="5" name="Picture 4">
            <a:extLst>
              <a:ext uri="{FF2B5EF4-FFF2-40B4-BE49-F238E27FC236}">
                <a16:creationId xmlns:a16="http://schemas.microsoft.com/office/drawing/2014/main" id="{E289E31D-7159-EA4E-B999-CB4509F985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00" y="762000"/>
            <a:ext cx="8940800" cy="6108700"/>
          </a:xfrm>
          <a:prstGeom prst="rect">
            <a:avLst/>
          </a:prstGeom>
        </p:spPr>
      </p:pic>
    </p:spTree>
    <p:extLst>
      <p:ext uri="{BB962C8B-B14F-4D97-AF65-F5344CB8AC3E}">
        <p14:creationId xmlns:p14="http://schemas.microsoft.com/office/powerpoint/2010/main" val="154516781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2CB505B-9552-504F-BD2A-C6CE08747682}"/>
              </a:ext>
            </a:extLst>
          </p:cNvPr>
          <p:cNvSpPr>
            <a:spLocks noGrp="1"/>
          </p:cNvSpPr>
          <p:nvPr>
            <p:ph type="sldNum" sz="quarter" idx="11"/>
          </p:nvPr>
        </p:nvSpPr>
        <p:spPr/>
        <p:txBody>
          <a:bodyPr/>
          <a:lstStyle/>
          <a:p>
            <a:fld id="{323594FA-E141-4234-AE05-360401972BE7}" type="slidenum">
              <a:rPr lang="en-US" altLang="en-US" smtClean="0"/>
              <a:pPr/>
              <a:t>13</a:t>
            </a:fld>
            <a:endParaRPr lang="en-US" altLang="en-US"/>
          </a:p>
        </p:txBody>
      </p:sp>
      <p:sp>
        <p:nvSpPr>
          <p:cNvPr id="2" name="Rectangle 1">
            <a:extLst>
              <a:ext uri="{FF2B5EF4-FFF2-40B4-BE49-F238E27FC236}">
                <a16:creationId xmlns:a16="http://schemas.microsoft.com/office/drawing/2014/main" id="{3B045D73-EA74-5142-829E-6E0DFB6F011B}"/>
              </a:ext>
            </a:extLst>
          </p:cNvPr>
          <p:cNvSpPr/>
          <p:nvPr/>
        </p:nvSpPr>
        <p:spPr>
          <a:xfrm>
            <a:off x="251520" y="2924944"/>
            <a:ext cx="8551252" cy="830997"/>
          </a:xfrm>
          <a:prstGeom prst="rect">
            <a:avLst/>
          </a:prstGeom>
        </p:spPr>
        <p:txBody>
          <a:bodyPr wrap="none">
            <a:spAutoFit/>
          </a:bodyPr>
          <a:lstStyle/>
          <a:p>
            <a:r>
              <a:rPr lang="en-US" sz="4800" dirty="0"/>
              <a:t>Can we improve the </a:t>
            </a:r>
            <a:r>
              <a:rPr lang="en-US" sz="4800" dirty="0">
                <a:solidFill>
                  <a:srgbClr val="FF0000"/>
                </a:solidFill>
              </a:rPr>
              <a:t>accuracy</a:t>
            </a:r>
            <a:r>
              <a:rPr lang="en-US" sz="4800" dirty="0"/>
              <a:t>?</a:t>
            </a:r>
          </a:p>
        </p:txBody>
      </p:sp>
    </p:spTree>
    <p:extLst>
      <p:ext uri="{BB962C8B-B14F-4D97-AF65-F5344CB8AC3E}">
        <p14:creationId xmlns:p14="http://schemas.microsoft.com/office/powerpoint/2010/main" val="3899147059"/>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a:t>MAGNET (AACBB 2018, TIR 2017)</a:t>
            </a:r>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14</a:t>
            </a:fld>
            <a:endParaRPr lang="en-US" altLang="en-US">
              <a:solidFill>
                <a:prstClr val="black"/>
              </a:solidFill>
            </a:endParaRPr>
          </a:p>
        </p:txBody>
      </p:sp>
      <p:sp>
        <p:nvSpPr>
          <p:cNvPr id="7" name="Content Placeholder 2"/>
          <p:cNvSpPr txBox="1">
            <a:spLocks/>
          </p:cNvSpPr>
          <p:nvPr/>
        </p:nvSpPr>
        <p:spPr bwMode="auto">
          <a:xfrm>
            <a:off x="228600" y="836712"/>
            <a:ext cx="8720528"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200" kern="0" dirty="0">
                <a:solidFill>
                  <a:srgbClr val="FF0000"/>
                </a:solidFill>
              </a:rPr>
              <a:t>Key observation:</a:t>
            </a:r>
          </a:p>
          <a:p>
            <a:pPr lvl="1"/>
            <a:r>
              <a:rPr lang="en-US" kern="0" dirty="0"/>
              <a:t>Correct alignment always includes </a:t>
            </a:r>
            <a:r>
              <a:rPr lang="en-US" kern="0" dirty="0">
                <a:solidFill>
                  <a:srgbClr val="FF0000"/>
                </a:solidFill>
              </a:rPr>
              <a:t>non-overlapping long </a:t>
            </a:r>
            <a:r>
              <a:rPr lang="en-US" kern="0" dirty="0"/>
              <a:t>identical subsequences. </a:t>
            </a:r>
          </a:p>
          <a:p>
            <a:r>
              <a:rPr lang="en-US" sz="2200" kern="0" dirty="0">
                <a:solidFill>
                  <a:srgbClr val="0070C0"/>
                </a:solidFill>
              </a:rPr>
              <a:t>Key idea:</a:t>
            </a:r>
          </a:p>
          <a:p>
            <a:pPr lvl="1"/>
            <a:r>
              <a:rPr lang="en-US" dirty="0"/>
              <a:t>Count the </a:t>
            </a:r>
            <a:r>
              <a:rPr lang="en-US" b="1" dirty="0"/>
              <a:t>consecutive zeros </a:t>
            </a:r>
            <a:r>
              <a:rPr lang="en-US" dirty="0"/>
              <a:t>in each mask and select the longest in a divide-and-conquer approach.</a:t>
            </a:r>
            <a:endParaRPr lang="en-US" b="1" dirty="0">
              <a:solidFill>
                <a:srgbClr val="FF0000"/>
              </a:solidFill>
            </a:endParaRPr>
          </a:p>
        </p:txBody>
      </p:sp>
    </p:spTree>
    <p:extLst>
      <p:ext uri="{BB962C8B-B14F-4D97-AF65-F5344CB8AC3E}">
        <p14:creationId xmlns:p14="http://schemas.microsoft.com/office/powerpoint/2010/main" val="27237016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wipe(left)">
                                      <p:cBhvr>
                                        <p:cTn id="10" dur="500"/>
                                        <p:tgtEl>
                                          <p:spTgt spid="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wipe(left)">
                                      <p:cBhvr>
                                        <p:cTn id="15" dur="500"/>
                                        <p:tgtEl>
                                          <p:spTgt spid="7">
                                            <p:txEl>
                                              <p:pRg st="2" end="2"/>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animEffect transition="in" filter="wipe(left)">
                                      <p:cBhvr>
                                        <p:cTn id="18"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MAGNET Walkthrough</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prstClr val="black"/>
                </a:solidFill>
              </a:rPr>
              <a:pPr/>
              <a:t>15</a:t>
            </a:fld>
            <a:endParaRPr lang="en-US" altLang="en-US">
              <a:solidFill>
                <a:prstClr val="black"/>
              </a:solidFill>
            </a:endParaRPr>
          </a:p>
        </p:txBody>
      </p:sp>
      <p:graphicFrame>
        <p:nvGraphicFramePr>
          <p:cNvPr id="4" name="Diagram 3"/>
          <p:cNvGraphicFramePr/>
          <p:nvPr/>
        </p:nvGraphicFramePr>
        <p:xfrm>
          <a:off x="39756" y="979729"/>
          <a:ext cx="8988287" cy="478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Object 5"/>
          <p:cNvGraphicFramePr>
            <a:graphicFrameLocks noChangeAspect="1"/>
          </p:cNvGraphicFramePr>
          <p:nvPr/>
        </p:nvGraphicFramePr>
        <p:xfrm>
          <a:off x="-22652" y="1641794"/>
          <a:ext cx="9189305" cy="2165708"/>
        </p:xfrm>
        <a:graphic>
          <a:graphicData uri="http://schemas.openxmlformats.org/presentationml/2006/ole">
            <mc:AlternateContent xmlns:mc="http://schemas.openxmlformats.org/markup-compatibility/2006">
              <mc:Choice xmlns:v="urn:schemas-microsoft-com:vml" Requires="v">
                <p:oleObj name="Visio" r:id="rId8" imgW="9250442" imgH="2181260" progId="Visio.Drawing.11">
                  <p:embed/>
                </p:oleObj>
              </mc:Choice>
              <mc:Fallback>
                <p:oleObj name="Visio" r:id="rId8" imgW="9250442" imgH="2181260" progId="Visio.Drawing.11">
                  <p:embed/>
                  <p:pic>
                    <p:nvPicPr>
                      <p:cNvPr id="6" name="Object 5"/>
                      <p:cNvPicPr/>
                      <p:nvPr/>
                    </p:nvPicPr>
                    <p:blipFill>
                      <a:blip r:embed="rId9"/>
                      <a:stretch>
                        <a:fillRect/>
                      </a:stretch>
                    </p:blipFill>
                    <p:spPr>
                      <a:xfrm>
                        <a:off x="-22652" y="1641794"/>
                        <a:ext cx="9189305" cy="2165708"/>
                      </a:xfrm>
                      <a:prstGeom prst="rect">
                        <a:avLst/>
                      </a:prstGeom>
                    </p:spPr>
                  </p:pic>
                </p:oleObj>
              </mc:Fallback>
            </mc:AlternateContent>
          </a:graphicData>
        </a:graphic>
      </p:graphicFrame>
      <p:sp>
        <p:nvSpPr>
          <p:cNvPr id="7" name="Rounded Rectangle 6"/>
          <p:cNvSpPr/>
          <p:nvPr/>
        </p:nvSpPr>
        <p:spPr>
          <a:xfrm>
            <a:off x="3347864" y="1996725"/>
            <a:ext cx="4877113" cy="1554480"/>
          </a:xfrm>
          <a:prstGeom prst="roundRect">
            <a:avLst>
              <a:gd name="adj" fmla="val 5975"/>
            </a:avLst>
          </a:prstGeom>
          <a:noFill/>
          <a:ln w="5397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8" name="Rounded Rectangle 7"/>
          <p:cNvSpPr/>
          <p:nvPr/>
        </p:nvSpPr>
        <p:spPr>
          <a:xfrm>
            <a:off x="3275856" y="1999225"/>
            <a:ext cx="91440" cy="1554480"/>
          </a:xfrm>
          <a:prstGeom prst="roundRect">
            <a:avLst>
              <a:gd name="adj" fmla="val 5975"/>
            </a:avLst>
          </a:prstGeom>
          <a:solidFill>
            <a:srgbClr val="FFFF00"/>
          </a:solidFill>
          <a:ln w="5397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9" name="Rounded Rectangle 8"/>
          <p:cNvSpPr/>
          <p:nvPr/>
        </p:nvSpPr>
        <p:spPr>
          <a:xfrm>
            <a:off x="8244408" y="1986735"/>
            <a:ext cx="91440" cy="1554480"/>
          </a:xfrm>
          <a:prstGeom prst="roundRect">
            <a:avLst>
              <a:gd name="adj" fmla="val 5975"/>
            </a:avLst>
          </a:prstGeom>
          <a:solidFill>
            <a:srgbClr val="FFFF00"/>
          </a:solidFill>
          <a:ln w="5397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10" name="Rectangle 9"/>
          <p:cNvSpPr/>
          <p:nvPr/>
        </p:nvSpPr>
        <p:spPr>
          <a:xfrm>
            <a:off x="755576" y="4620904"/>
            <a:ext cx="6516216" cy="461665"/>
          </a:xfrm>
          <a:prstGeom prst="rect">
            <a:avLst/>
          </a:prstGeom>
          <a:solidFill>
            <a:srgbClr val="FFFF00"/>
          </a:solidFill>
        </p:spPr>
        <p:txBody>
          <a:bodyPr wrap="square" anchor="ctr">
            <a:spAutoFit/>
          </a:bodyPr>
          <a:lstStyle/>
          <a:p>
            <a:r>
              <a:rPr lang="en-US" sz="2400"/>
              <a:t>Exclude the errors from the search space</a:t>
            </a:r>
          </a:p>
        </p:txBody>
      </p:sp>
      <p:sp>
        <p:nvSpPr>
          <p:cNvPr id="5" name="Up Arrow 4"/>
          <p:cNvSpPr/>
          <p:nvPr/>
        </p:nvSpPr>
        <p:spPr>
          <a:xfrm>
            <a:off x="3184416" y="3650133"/>
            <a:ext cx="307464" cy="354931"/>
          </a:xfrm>
          <a:prstGeom prst="up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Up Arrow 10"/>
          <p:cNvSpPr/>
          <p:nvPr/>
        </p:nvSpPr>
        <p:spPr>
          <a:xfrm>
            <a:off x="8152968" y="3631671"/>
            <a:ext cx="307464" cy="354931"/>
          </a:xfrm>
          <a:prstGeom prst="up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5576" y="5169606"/>
            <a:ext cx="7272808" cy="461665"/>
          </a:xfrm>
          <a:prstGeom prst="rect">
            <a:avLst/>
          </a:prstGeom>
          <a:solidFill>
            <a:srgbClr val="FFFF00"/>
          </a:solidFill>
        </p:spPr>
        <p:txBody>
          <a:bodyPr wrap="square" anchor="ctr">
            <a:spAutoFit/>
          </a:bodyPr>
          <a:lstStyle/>
          <a:p>
            <a:r>
              <a:rPr lang="en-US" sz="2400"/>
              <a:t>Divide the problem into two </a:t>
            </a:r>
            <a:r>
              <a:rPr lang="en-US" sz="2400" err="1"/>
              <a:t>subproblems</a:t>
            </a:r>
            <a:r>
              <a:rPr lang="en-US" sz="2400"/>
              <a:t> and repeat</a:t>
            </a:r>
          </a:p>
        </p:txBody>
      </p:sp>
      <p:sp>
        <p:nvSpPr>
          <p:cNvPr id="14" name="Rounded Rectangle 13"/>
          <p:cNvSpPr/>
          <p:nvPr/>
        </p:nvSpPr>
        <p:spPr>
          <a:xfrm>
            <a:off x="3093458" y="2001642"/>
            <a:ext cx="55107" cy="1554480"/>
          </a:xfrm>
          <a:prstGeom prst="roundRect">
            <a:avLst>
              <a:gd name="adj" fmla="val 5975"/>
            </a:avLst>
          </a:prstGeom>
          <a:solidFill>
            <a:srgbClr val="FFFF00"/>
          </a:solidFill>
          <a:ln w="952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16" name="Rounded Rectangle 15"/>
          <p:cNvSpPr/>
          <p:nvPr/>
        </p:nvSpPr>
        <p:spPr>
          <a:xfrm>
            <a:off x="8630910" y="1986735"/>
            <a:ext cx="423595" cy="1554480"/>
          </a:xfrm>
          <a:prstGeom prst="roundRect">
            <a:avLst>
              <a:gd name="adj" fmla="val 5975"/>
            </a:avLst>
          </a:prstGeom>
          <a:noFill/>
          <a:ln w="5397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17" name="Rounded Rectangle 16"/>
          <p:cNvSpPr/>
          <p:nvPr/>
        </p:nvSpPr>
        <p:spPr>
          <a:xfrm>
            <a:off x="1493263" y="2018536"/>
            <a:ext cx="1583294" cy="1554480"/>
          </a:xfrm>
          <a:prstGeom prst="roundRect">
            <a:avLst>
              <a:gd name="adj" fmla="val 5975"/>
            </a:avLst>
          </a:prstGeom>
          <a:noFill/>
          <a:ln w="5397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23" name="Rounded Rectangle 22"/>
          <p:cNvSpPr/>
          <p:nvPr/>
        </p:nvSpPr>
        <p:spPr>
          <a:xfrm>
            <a:off x="8571955" y="1971408"/>
            <a:ext cx="55107" cy="1554480"/>
          </a:xfrm>
          <a:prstGeom prst="roundRect">
            <a:avLst>
              <a:gd name="adj" fmla="val 5975"/>
            </a:avLst>
          </a:prstGeom>
          <a:solidFill>
            <a:srgbClr val="FFFF00"/>
          </a:solidFill>
          <a:ln w="952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24" name="Rounded Rectangle 23"/>
          <p:cNvSpPr/>
          <p:nvPr/>
        </p:nvSpPr>
        <p:spPr>
          <a:xfrm>
            <a:off x="8387710" y="1986735"/>
            <a:ext cx="180397" cy="1554480"/>
          </a:xfrm>
          <a:prstGeom prst="roundRect">
            <a:avLst>
              <a:gd name="adj" fmla="val 5975"/>
            </a:avLst>
          </a:prstGeom>
          <a:noFill/>
          <a:ln w="5397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25" name="Rounded Rectangle 24"/>
          <p:cNvSpPr/>
          <p:nvPr/>
        </p:nvSpPr>
        <p:spPr>
          <a:xfrm>
            <a:off x="3167467" y="1971424"/>
            <a:ext cx="104541" cy="1554480"/>
          </a:xfrm>
          <a:prstGeom prst="roundRect">
            <a:avLst>
              <a:gd name="adj" fmla="val 5975"/>
            </a:avLst>
          </a:prstGeom>
          <a:noFill/>
          <a:ln w="53975">
            <a:solidFill>
              <a:srgbClr val="FF0000"/>
            </a:solidFill>
          </a:ln>
        </p:spPr>
        <p:txBody>
          <a:bodyPr wrap="square" rtlCol="0" anchor="ctr">
            <a:spAutoFit/>
          </a:bodyPr>
          <a:lstStyle/>
          <a:p>
            <a:pPr algn="just"/>
            <a:endParaRPr lang="en-US" sz="400" b="1">
              <a:solidFill>
                <a:schemeClr val="bg2"/>
              </a:solidFill>
              <a:latin typeface="europa"/>
            </a:endParaRPr>
          </a:p>
        </p:txBody>
      </p:sp>
      <p:sp>
        <p:nvSpPr>
          <p:cNvPr id="26" name="Rectangle 25"/>
          <p:cNvSpPr/>
          <p:nvPr/>
        </p:nvSpPr>
        <p:spPr>
          <a:xfrm>
            <a:off x="755576" y="4077072"/>
            <a:ext cx="6516216" cy="461665"/>
          </a:xfrm>
          <a:prstGeom prst="rect">
            <a:avLst/>
          </a:prstGeom>
          <a:solidFill>
            <a:srgbClr val="FFFF00"/>
          </a:solidFill>
        </p:spPr>
        <p:txBody>
          <a:bodyPr wrap="square" anchor="ctr">
            <a:spAutoFit/>
          </a:bodyPr>
          <a:lstStyle/>
          <a:p>
            <a:r>
              <a:rPr lang="en-US" sz="2400"/>
              <a:t>Find the longest segment of consecutive zeros</a:t>
            </a:r>
          </a:p>
        </p:txBody>
      </p:sp>
      <p:sp>
        <p:nvSpPr>
          <p:cNvPr id="21" name="Rectangle 20">
            <a:extLst>
              <a:ext uri="{FF2B5EF4-FFF2-40B4-BE49-F238E27FC236}">
                <a16:creationId xmlns:a16="http://schemas.microsoft.com/office/drawing/2014/main" id="{5AA19DFB-6035-A74B-9453-D12CB149BC98}"/>
              </a:ext>
            </a:extLst>
          </p:cNvPr>
          <p:cNvSpPr/>
          <p:nvPr/>
        </p:nvSpPr>
        <p:spPr>
          <a:xfrm>
            <a:off x="755575" y="5733256"/>
            <a:ext cx="8272467" cy="461665"/>
          </a:xfrm>
          <a:prstGeom prst="rect">
            <a:avLst/>
          </a:prstGeom>
          <a:solidFill>
            <a:srgbClr val="FFFF00"/>
          </a:solidFill>
        </p:spPr>
        <p:txBody>
          <a:bodyPr wrap="square" anchor="ctr">
            <a:spAutoFit/>
          </a:bodyPr>
          <a:lstStyle/>
          <a:p>
            <a:r>
              <a:rPr lang="en-US" sz="2400"/>
              <a:t>Total number of edits = number of 1’s in MAGNET bit-vector </a:t>
            </a:r>
          </a:p>
        </p:txBody>
      </p:sp>
      <p:sp>
        <p:nvSpPr>
          <p:cNvPr id="15" name="Rectangle 14">
            <a:extLst>
              <a:ext uri="{FF2B5EF4-FFF2-40B4-BE49-F238E27FC236}">
                <a16:creationId xmlns:a16="http://schemas.microsoft.com/office/drawing/2014/main" id="{60FB6658-1ECB-BA46-AC19-812F7EF906DB}"/>
              </a:ext>
            </a:extLst>
          </p:cNvPr>
          <p:cNvSpPr/>
          <p:nvPr/>
        </p:nvSpPr>
        <p:spPr>
          <a:xfrm>
            <a:off x="1457767" y="3573016"/>
            <a:ext cx="7650737" cy="23448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61049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mph" presetSubtype="2" fill="hold" nodeType="clickEffect">
                                  <p:stCondLst>
                                    <p:cond delay="0"/>
                                  </p:stCondLst>
                                  <p:childTnLst>
                                    <p:animClr clrSpc="rgb" dir="cw">
                                      <p:cBhvr>
                                        <p:cTn id="16" dur="2000" fill="hold"/>
                                        <p:tgtEl>
                                          <p:spTgt spid="7"/>
                                        </p:tgtEl>
                                        <p:attrNameLst>
                                          <p:attrName>fillcolor</p:attrName>
                                        </p:attrNameLst>
                                      </p:cBhvr>
                                      <p:to>
                                        <a:srgbClr val="606060"/>
                                      </p:to>
                                    </p:animClr>
                                    <p:set>
                                      <p:cBhvr>
                                        <p:cTn id="17" dur="2000" fill="hold"/>
                                        <p:tgtEl>
                                          <p:spTgt spid="7"/>
                                        </p:tgtEl>
                                        <p:attrNameLst>
                                          <p:attrName>fill.type</p:attrName>
                                        </p:attrNameLst>
                                      </p:cBhvr>
                                      <p:to>
                                        <p:strVal val="solid"/>
                                      </p:to>
                                    </p:set>
                                    <p:set>
                                      <p:cBhvr>
                                        <p:cTn id="18" dur="2000" fill="hold"/>
                                        <p:tgtEl>
                                          <p:spTgt spid="7"/>
                                        </p:tgtEl>
                                        <p:attrNameLst>
                                          <p:attrName>fill.on</p:attrName>
                                        </p:attrNameLst>
                                      </p:cBhvr>
                                      <p:to>
                                        <p:strVal val="tru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500"/>
                                        <p:tgtEl>
                                          <p:spTgt spid="11"/>
                                        </p:tgtEl>
                                      </p:cBhvr>
                                    </p:animEffect>
                                  </p:childTnLst>
                                </p:cTn>
                              </p:par>
                            </p:childTnLst>
                          </p:cTn>
                        </p:par>
                        <p:par>
                          <p:cTn id="37" fill="hold">
                            <p:stCondLst>
                              <p:cond delay="500"/>
                            </p:stCondLst>
                            <p:childTnLst>
                              <p:par>
                                <p:cTn id="38" presetID="26" presetClass="emph" presetSubtype="0" fill="hold" grpId="1" nodeType="afterEffect">
                                  <p:stCondLst>
                                    <p:cond delay="0"/>
                                  </p:stCondLst>
                                  <p:childTnLst>
                                    <p:animEffect transition="out" filter="fade">
                                      <p:cBhvr>
                                        <p:cTn id="39" dur="500" tmFilter="0, 0; .2, .5; .8, .5; 1, 0"/>
                                        <p:tgtEl>
                                          <p:spTgt spid="5"/>
                                        </p:tgtEl>
                                      </p:cBhvr>
                                    </p:animEffect>
                                    <p:animScale>
                                      <p:cBhvr>
                                        <p:cTn id="40" dur="250" autoRev="1" fill="hold"/>
                                        <p:tgtEl>
                                          <p:spTgt spid="5"/>
                                        </p:tgtEl>
                                      </p:cBhvr>
                                      <p:by x="105000" y="105000"/>
                                    </p:animScale>
                                  </p:childTnLst>
                                </p:cTn>
                              </p:par>
                            </p:childTnLst>
                          </p:cTn>
                        </p:par>
                        <p:par>
                          <p:cTn id="41" fill="hold">
                            <p:stCondLst>
                              <p:cond delay="1000"/>
                            </p:stCondLst>
                            <p:childTnLst>
                              <p:par>
                                <p:cTn id="42" presetID="26" presetClass="emph" presetSubtype="0" fill="hold" grpId="1" nodeType="afterEffect">
                                  <p:stCondLst>
                                    <p:cond delay="0"/>
                                  </p:stCondLst>
                                  <p:childTnLst>
                                    <p:animEffect transition="out" filter="fade">
                                      <p:cBhvr>
                                        <p:cTn id="43" dur="500" tmFilter="0, 0; .2, .5; .8, .5; 1, 0"/>
                                        <p:tgtEl>
                                          <p:spTgt spid="11"/>
                                        </p:tgtEl>
                                      </p:cBhvr>
                                    </p:animEffect>
                                    <p:animScale>
                                      <p:cBhvr>
                                        <p:cTn id="44" dur="250" autoRev="1" fill="hold"/>
                                        <p:tgtEl>
                                          <p:spTgt spid="11"/>
                                        </p:tgtEl>
                                      </p:cBhvr>
                                      <p:by x="105000" y="105000"/>
                                    </p:animScale>
                                  </p:childTnLst>
                                </p:cTn>
                              </p:par>
                            </p:childTnLst>
                          </p:cTn>
                        </p:par>
                        <p:par>
                          <p:cTn id="45" fill="hold">
                            <p:stCondLst>
                              <p:cond delay="1500"/>
                            </p:stCondLst>
                            <p:childTnLst>
                              <p:par>
                                <p:cTn id="46" presetID="10"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Effect transition="in" filter="fade">
                                      <p:cBhvr>
                                        <p:cTn id="60" dur="500"/>
                                        <p:tgtEl>
                                          <p:spTgt spid="17"/>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childTnLst>
                          </p:cTn>
                        </p:par>
                      </p:childTnLst>
                    </p:cTn>
                  </p:par>
                  <p:par>
                    <p:cTn id="66" fill="hold">
                      <p:stCondLst>
                        <p:cond delay="indefinite"/>
                      </p:stCondLst>
                      <p:childTnLst>
                        <p:par>
                          <p:cTn id="67" fill="hold">
                            <p:stCondLst>
                              <p:cond delay="0"/>
                            </p:stCondLst>
                            <p:childTnLst>
                              <p:par>
                                <p:cTn id="68" presetID="1" presetClass="emph" presetSubtype="2" fill="hold" nodeType="clickEffect">
                                  <p:stCondLst>
                                    <p:cond delay="0"/>
                                  </p:stCondLst>
                                  <p:childTnLst>
                                    <p:animClr clrSpc="rgb" dir="cw">
                                      <p:cBhvr>
                                        <p:cTn id="69" dur="2000" fill="hold"/>
                                        <p:tgtEl>
                                          <p:spTgt spid="17"/>
                                        </p:tgtEl>
                                        <p:attrNameLst>
                                          <p:attrName>fillcolor</p:attrName>
                                        </p:attrNameLst>
                                      </p:cBhvr>
                                      <p:to>
                                        <a:srgbClr val="606060"/>
                                      </p:to>
                                    </p:animClr>
                                    <p:set>
                                      <p:cBhvr>
                                        <p:cTn id="70" dur="2000" fill="hold"/>
                                        <p:tgtEl>
                                          <p:spTgt spid="17"/>
                                        </p:tgtEl>
                                        <p:attrNameLst>
                                          <p:attrName>fill.type</p:attrName>
                                        </p:attrNameLst>
                                      </p:cBhvr>
                                      <p:to>
                                        <p:strVal val="solid"/>
                                      </p:to>
                                    </p:set>
                                    <p:set>
                                      <p:cBhvr>
                                        <p:cTn id="71" dur="2000" fill="hold"/>
                                        <p:tgtEl>
                                          <p:spTgt spid="17"/>
                                        </p:tgtEl>
                                        <p:attrNameLst>
                                          <p:attrName>fill.on</p:attrName>
                                        </p:attrNameLst>
                                      </p:cBhvr>
                                      <p:to>
                                        <p:strVal val="true"/>
                                      </p:to>
                                    </p:set>
                                  </p:childTnLst>
                                </p:cTn>
                              </p:par>
                              <p:par>
                                <p:cTn id="72" presetID="1" presetClass="emph" presetSubtype="2" fill="hold" nodeType="withEffect">
                                  <p:stCondLst>
                                    <p:cond delay="0"/>
                                  </p:stCondLst>
                                  <p:childTnLst>
                                    <p:animClr clrSpc="rgb" dir="cw">
                                      <p:cBhvr>
                                        <p:cTn id="73" dur="2000" fill="hold"/>
                                        <p:tgtEl>
                                          <p:spTgt spid="16"/>
                                        </p:tgtEl>
                                        <p:attrNameLst>
                                          <p:attrName>fillcolor</p:attrName>
                                        </p:attrNameLst>
                                      </p:cBhvr>
                                      <p:to>
                                        <a:srgbClr val="606060"/>
                                      </p:to>
                                    </p:animClr>
                                    <p:set>
                                      <p:cBhvr>
                                        <p:cTn id="74" dur="2000" fill="hold"/>
                                        <p:tgtEl>
                                          <p:spTgt spid="16"/>
                                        </p:tgtEl>
                                        <p:attrNameLst>
                                          <p:attrName>fill.type</p:attrName>
                                        </p:attrNameLst>
                                      </p:cBhvr>
                                      <p:to>
                                        <p:strVal val="solid"/>
                                      </p:to>
                                    </p:set>
                                    <p:set>
                                      <p:cBhvr>
                                        <p:cTn id="75" dur="2000" fill="hold"/>
                                        <p:tgtEl>
                                          <p:spTgt spid="16"/>
                                        </p:tgtEl>
                                        <p:attrNameLst>
                                          <p:attrName>fill.on</p:attrName>
                                        </p:attrNameLst>
                                      </p:cBhvr>
                                      <p:to>
                                        <p:strVal val="true"/>
                                      </p:to>
                                    </p:se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wipe(down)">
                                      <p:cBhvr>
                                        <p:cTn id="80" dur="500"/>
                                        <p:tgtEl>
                                          <p:spTgt spid="14"/>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ipe(down)">
                                      <p:cBhvr>
                                        <p:cTn id="83" dur="500"/>
                                        <p:tgtEl>
                                          <p:spTgt spid="23"/>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 calcmode="lin" valueType="num">
                                      <p:cBhvr>
                                        <p:cTn id="86" dur="500" fill="hold"/>
                                        <p:tgtEl>
                                          <p:spTgt spid="24"/>
                                        </p:tgtEl>
                                        <p:attrNameLst>
                                          <p:attrName>ppt_w</p:attrName>
                                        </p:attrNameLst>
                                      </p:cBhvr>
                                      <p:tavLst>
                                        <p:tav tm="0">
                                          <p:val>
                                            <p:fltVal val="0"/>
                                          </p:val>
                                        </p:tav>
                                        <p:tav tm="100000">
                                          <p:val>
                                            <p:strVal val="#ppt_w"/>
                                          </p:val>
                                        </p:tav>
                                      </p:tavLst>
                                    </p:anim>
                                    <p:anim calcmode="lin" valueType="num">
                                      <p:cBhvr>
                                        <p:cTn id="87" dur="500" fill="hold"/>
                                        <p:tgtEl>
                                          <p:spTgt spid="24"/>
                                        </p:tgtEl>
                                        <p:attrNameLst>
                                          <p:attrName>ppt_h</p:attrName>
                                        </p:attrNameLst>
                                      </p:cBhvr>
                                      <p:tavLst>
                                        <p:tav tm="0">
                                          <p:val>
                                            <p:fltVal val="0"/>
                                          </p:val>
                                        </p:tav>
                                        <p:tav tm="100000">
                                          <p:val>
                                            <p:strVal val="#ppt_h"/>
                                          </p:val>
                                        </p:tav>
                                      </p:tavLst>
                                    </p:anim>
                                    <p:animEffect transition="in" filter="fade">
                                      <p:cBhvr>
                                        <p:cTn id="88" dur="500"/>
                                        <p:tgtEl>
                                          <p:spTgt spid="24"/>
                                        </p:tgtEl>
                                      </p:cBhvr>
                                    </p:animEffect>
                                  </p:childTnLst>
                                </p:cTn>
                              </p:par>
                              <p:par>
                                <p:cTn id="89" presetID="1" presetClass="emph" presetSubtype="2" fill="hold" nodeType="withEffect">
                                  <p:stCondLst>
                                    <p:cond delay="0"/>
                                  </p:stCondLst>
                                  <p:childTnLst>
                                    <p:animClr clrSpc="rgb" dir="cw">
                                      <p:cBhvr>
                                        <p:cTn id="90" dur="2000" fill="hold"/>
                                        <p:tgtEl>
                                          <p:spTgt spid="24"/>
                                        </p:tgtEl>
                                        <p:attrNameLst>
                                          <p:attrName>fillcolor</p:attrName>
                                        </p:attrNameLst>
                                      </p:cBhvr>
                                      <p:to>
                                        <a:srgbClr val="606060"/>
                                      </p:to>
                                    </p:animClr>
                                    <p:set>
                                      <p:cBhvr>
                                        <p:cTn id="91" dur="2000" fill="hold"/>
                                        <p:tgtEl>
                                          <p:spTgt spid="24"/>
                                        </p:tgtEl>
                                        <p:attrNameLst>
                                          <p:attrName>fill.type</p:attrName>
                                        </p:attrNameLst>
                                      </p:cBhvr>
                                      <p:to>
                                        <p:strVal val="solid"/>
                                      </p:to>
                                    </p:set>
                                    <p:set>
                                      <p:cBhvr>
                                        <p:cTn id="92" dur="2000" fill="hold"/>
                                        <p:tgtEl>
                                          <p:spTgt spid="24"/>
                                        </p:tgtEl>
                                        <p:attrNameLst>
                                          <p:attrName>fill.on</p:attrName>
                                        </p:attrNameLst>
                                      </p:cBhvr>
                                      <p:to>
                                        <p:strVal val="true"/>
                                      </p:to>
                                    </p:set>
                                  </p:childTnLst>
                                </p:cTn>
                              </p:par>
                              <p:par>
                                <p:cTn id="93" presetID="53" presetClass="entr" presetSubtype="16" fill="hold" grpId="0" nodeType="withEffect">
                                  <p:stCondLst>
                                    <p:cond delay="0"/>
                                  </p:stCondLst>
                                  <p:childTnLst>
                                    <p:set>
                                      <p:cBhvr>
                                        <p:cTn id="94" dur="1" fill="hold">
                                          <p:stCondLst>
                                            <p:cond delay="0"/>
                                          </p:stCondLst>
                                        </p:cTn>
                                        <p:tgtEl>
                                          <p:spTgt spid="25"/>
                                        </p:tgtEl>
                                        <p:attrNameLst>
                                          <p:attrName>style.visibility</p:attrName>
                                        </p:attrNameLst>
                                      </p:cBhvr>
                                      <p:to>
                                        <p:strVal val="visible"/>
                                      </p:to>
                                    </p:set>
                                    <p:anim calcmode="lin" valueType="num">
                                      <p:cBhvr>
                                        <p:cTn id="95" dur="500" fill="hold"/>
                                        <p:tgtEl>
                                          <p:spTgt spid="25"/>
                                        </p:tgtEl>
                                        <p:attrNameLst>
                                          <p:attrName>ppt_w</p:attrName>
                                        </p:attrNameLst>
                                      </p:cBhvr>
                                      <p:tavLst>
                                        <p:tav tm="0">
                                          <p:val>
                                            <p:fltVal val="0"/>
                                          </p:val>
                                        </p:tav>
                                        <p:tav tm="100000">
                                          <p:val>
                                            <p:strVal val="#ppt_w"/>
                                          </p:val>
                                        </p:tav>
                                      </p:tavLst>
                                    </p:anim>
                                    <p:anim calcmode="lin" valueType="num">
                                      <p:cBhvr>
                                        <p:cTn id="96" dur="500" fill="hold"/>
                                        <p:tgtEl>
                                          <p:spTgt spid="25"/>
                                        </p:tgtEl>
                                        <p:attrNameLst>
                                          <p:attrName>ppt_h</p:attrName>
                                        </p:attrNameLst>
                                      </p:cBhvr>
                                      <p:tavLst>
                                        <p:tav tm="0">
                                          <p:val>
                                            <p:fltVal val="0"/>
                                          </p:val>
                                        </p:tav>
                                        <p:tav tm="100000">
                                          <p:val>
                                            <p:strVal val="#ppt_h"/>
                                          </p:val>
                                        </p:tav>
                                      </p:tavLst>
                                    </p:anim>
                                    <p:animEffect transition="in" filter="fade">
                                      <p:cBhvr>
                                        <p:cTn id="97" dur="500"/>
                                        <p:tgtEl>
                                          <p:spTgt spid="25"/>
                                        </p:tgtEl>
                                      </p:cBhvr>
                                    </p:animEffect>
                                  </p:childTnLst>
                                </p:cTn>
                              </p:par>
                              <p:par>
                                <p:cTn id="98" presetID="1" presetClass="emph" presetSubtype="2" fill="hold" nodeType="withEffect">
                                  <p:stCondLst>
                                    <p:cond delay="0"/>
                                  </p:stCondLst>
                                  <p:childTnLst>
                                    <p:animClr clrSpc="rgb" dir="cw">
                                      <p:cBhvr>
                                        <p:cTn id="99" dur="2000" fill="hold"/>
                                        <p:tgtEl>
                                          <p:spTgt spid="25"/>
                                        </p:tgtEl>
                                        <p:attrNameLst>
                                          <p:attrName>fillcolor</p:attrName>
                                        </p:attrNameLst>
                                      </p:cBhvr>
                                      <p:to>
                                        <a:srgbClr val="606060"/>
                                      </p:to>
                                    </p:animClr>
                                    <p:set>
                                      <p:cBhvr>
                                        <p:cTn id="100" dur="2000" fill="hold"/>
                                        <p:tgtEl>
                                          <p:spTgt spid="25"/>
                                        </p:tgtEl>
                                        <p:attrNameLst>
                                          <p:attrName>fill.type</p:attrName>
                                        </p:attrNameLst>
                                      </p:cBhvr>
                                      <p:to>
                                        <p:strVal val="solid"/>
                                      </p:to>
                                    </p:set>
                                    <p:set>
                                      <p:cBhvr>
                                        <p:cTn id="101" dur="2000" fill="hold"/>
                                        <p:tgtEl>
                                          <p:spTgt spid="25"/>
                                        </p:tgtEl>
                                        <p:attrNameLst>
                                          <p:attrName>fill.on</p:attrName>
                                        </p:attrNameLst>
                                      </p:cBhvr>
                                      <p:to>
                                        <p:strVal val="true"/>
                                      </p:to>
                                    </p:se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fade">
                                      <p:cBhvr>
                                        <p:cTn id="106" dur="500"/>
                                        <p:tgtEl>
                                          <p:spTgt spid="21"/>
                                        </p:tgtEl>
                                      </p:cBhvr>
                                    </p:animEffect>
                                  </p:childTnLst>
                                </p:cTn>
                              </p:par>
                              <p:par>
                                <p:cTn id="107" presetID="9" presetClass="exit" presetSubtype="0" fill="hold" grpId="2" nodeType="withEffect">
                                  <p:stCondLst>
                                    <p:cond delay="0"/>
                                  </p:stCondLst>
                                  <p:childTnLst>
                                    <p:animEffect transition="out" filter="dissolve">
                                      <p:cBhvr>
                                        <p:cTn id="108" dur="500"/>
                                        <p:tgtEl>
                                          <p:spTgt spid="11"/>
                                        </p:tgtEl>
                                      </p:cBhvr>
                                    </p:animEffect>
                                    <p:set>
                                      <p:cBhvr>
                                        <p:cTn id="109" dur="1" fill="hold">
                                          <p:stCondLst>
                                            <p:cond delay="499"/>
                                          </p:stCondLst>
                                        </p:cTn>
                                        <p:tgtEl>
                                          <p:spTgt spid="11"/>
                                        </p:tgtEl>
                                        <p:attrNameLst>
                                          <p:attrName>style.visibility</p:attrName>
                                        </p:attrNameLst>
                                      </p:cBhvr>
                                      <p:to>
                                        <p:strVal val="hidden"/>
                                      </p:to>
                                    </p:set>
                                  </p:childTnLst>
                                </p:cTn>
                              </p:par>
                              <p:par>
                                <p:cTn id="110" presetID="9" presetClass="exit" presetSubtype="0" fill="hold" grpId="2" nodeType="withEffect">
                                  <p:stCondLst>
                                    <p:cond delay="0"/>
                                  </p:stCondLst>
                                  <p:childTnLst>
                                    <p:animEffect transition="out" filter="dissolve">
                                      <p:cBhvr>
                                        <p:cTn id="111" dur="500"/>
                                        <p:tgtEl>
                                          <p:spTgt spid="5"/>
                                        </p:tgtEl>
                                      </p:cBhvr>
                                    </p:animEffect>
                                    <p:set>
                                      <p:cBhvr>
                                        <p:cTn id="112" dur="1" fill="hold">
                                          <p:stCondLst>
                                            <p:cond delay="499"/>
                                          </p:stCondLst>
                                        </p:cTn>
                                        <p:tgtEl>
                                          <p:spTgt spid="5"/>
                                        </p:tgtEl>
                                        <p:attrNameLst>
                                          <p:attrName>style.visibility</p:attrName>
                                        </p:attrNameLst>
                                      </p:cBhvr>
                                      <p:to>
                                        <p:strVal val="hidden"/>
                                      </p:to>
                                    </p:set>
                                  </p:childTnLst>
                                </p:cTn>
                              </p:par>
                            </p:childTnLst>
                          </p:cTn>
                        </p:par>
                        <p:par>
                          <p:cTn id="113" fill="hold">
                            <p:stCondLst>
                              <p:cond delay="500"/>
                            </p:stCondLst>
                            <p:childTnLst>
                              <p:par>
                                <p:cTn id="114" presetID="9" presetClass="entr" presetSubtype="0" fill="hold" grpId="0" nodeType="afterEffect">
                                  <p:stCondLst>
                                    <p:cond delay="0"/>
                                  </p:stCondLst>
                                  <p:childTnLst>
                                    <p:set>
                                      <p:cBhvr>
                                        <p:cTn id="115" dur="1" fill="hold">
                                          <p:stCondLst>
                                            <p:cond delay="0"/>
                                          </p:stCondLst>
                                        </p:cTn>
                                        <p:tgtEl>
                                          <p:spTgt spid="15"/>
                                        </p:tgtEl>
                                        <p:attrNameLst>
                                          <p:attrName>style.visibility</p:attrName>
                                        </p:attrNameLst>
                                      </p:cBhvr>
                                      <p:to>
                                        <p:strVal val="visible"/>
                                      </p:to>
                                    </p:set>
                                    <p:animEffect transition="in" filter="dissolve">
                                      <p:cBhvr>
                                        <p:cTn id="1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5" grpId="0" animBg="1"/>
      <p:bldP spid="5" grpId="1" animBg="1"/>
      <p:bldP spid="5" grpId="2" animBg="1"/>
      <p:bldP spid="11" grpId="0" animBg="1"/>
      <p:bldP spid="11" grpId="1" animBg="1"/>
      <p:bldP spid="11" grpId="2" animBg="1"/>
      <p:bldP spid="12" grpId="0" animBg="1"/>
      <p:bldP spid="14" grpId="0" animBg="1"/>
      <p:bldP spid="16" grpId="0" animBg="1"/>
      <p:bldP spid="17" grpId="0" animBg="1"/>
      <p:bldP spid="23" grpId="0" animBg="1"/>
      <p:bldP spid="24" grpId="0" animBg="1"/>
      <p:bldP spid="25" grpId="0" animBg="1"/>
      <p:bldP spid="26" grpId="0" animBg="1"/>
      <p:bldP spid="21"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DF8AE-6ED3-6848-BB19-FAAEF26B621F}"/>
              </a:ext>
            </a:extLst>
          </p:cNvPr>
          <p:cNvSpPr>
            <a:spLocks noGrp="1"/>
          </p:cNvSpPr>
          <p:nvPr>
            <p:ph type="title"/>
          </p:nvPr>
        </p:nvSpPr>
        <p:spPr/>
        <p:txBody>
          <a:bodyPr/>
          <a:lstStyle/>
          <a:p>
            <a:r>
              <a:rPr lang="en-US" dirty="0"/>
              <a:t>Number of Iterations in MAGNET</a:t>
            </a:r>
          </a:p>
        </p:txBody>
      </p:sp>
      <p:pic>
        <p:nvPicPr>
          <p:cNvPr id="6" name="Content Placeholder 5">
            <a:extLst>
              <a:ext uri="{FF2B5EF4-FFF2-40B4-BE49-F238E27FC236}">
                <a16:creationId xmlns:a16="http://schemas.microsoft.com/office/drawing/2014/main" id="{083B27A4-E173-5744-9A6E-12970CFD70D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81200" y="2514600"/>
            <a:ext cx="5422900" cy="2033588"/>
          </a:xfrm>
        </p:spPr>
      </p:pic>
      <p:sp>
        <p:nvSpPr>
          <p:cNvPr id="4" name="Slide Number Placeholder 3">
            <a:extLst>
              <a:ext uri="{FF2B5EF4-FFF2-40B4-BE49-F238E27FC236}">
                <a16:creationId xmlns:a16="http://schemas.microsoft.com/office/drawing/2014/main" id="{8ACF32E2-C151-784E-8951-488807F8E56A}"/>
              </a:ext>
            </a:extLst>
          </p:cNvPr>
          <p:cNvSpPr>
            <a:spLocks noGrp="1"/>
          </p:cNvSpPr>
          <p:nvPr>
            <p:ph type="sldNum" sz="quarter" idx="11"/>
          </p:nvPr>
        </p:nvSpPr>
        <p:spPr/>
        <p:txBody>
          <a:bodyPr/>
          <a:lstStyle/>
          <a:p>
            <a:pPr>
              <a:defRPr/>
            </a:pPr>
            <a:fld id="{43CF7A15-8D90-1445-BE37-F18227DCF408}" type="slidenum">
              <a:rPr lang="en-US" altLang="en-US" smtClean="0"/>
              <a:pPr>
                <a:defRPr/>
              </a:pPr>
              <a:t>16</a:t>
            </a:fld>
            <a:endParaRPr lang="en-US" altLang="en-US"/>
          </a:p>
        </p:txBody>
      </p:sp>
    </p:spTree>
    <p:extLst>
      <p:ext uri="{BB962C8B-B14F-4D97-AF65-F5344CB8AC3E}">
        <p14:creationId xmlns:p14="http://schemas.microsoft.com/office/powerpoint/2010/main" val="305582365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p:cNvGraphicFramePr>
            <a:graphicFrameLocks noChangeAspect="1"/>
          </p:cNvGraphicFramePr>
          <p:nvPr/>
        </p:nvGraphicFramePr>
        <p:xfrm>
          <a:off x="-22652" y="1641794"/>
          <a:ext cx="9189305" cy="2165708"/>
        </p:xfrm>
        <a:graphic>
          <a:graphicData uri="http://schemas.openxmlformats.org/presentationml/2006/ole">
            <mc:AlternateContent xmlns:mc="http://schemas.openxmlformats.org/markup-compatibility/2006">
              <mc:Choice xmlns:v="urn:schemas-microsoft-com:vml" Requires="v">
                <p:oleObj name="Visio" r:id="rId3" imgW="9250442" imgH="2181260" progId="Visio.Drawing.11">
                  <p:embed/>
                </p:oleObj>
              </mc:Choice>
              <mc:Fallback>
                <p:oleObj name="Visio" r:id="rId3" imgW="9250442" imgH="2181260" progId="Visio.Drawing.11">
                  <p:embed/>
                  <p:pic>
                    <p:nvPicPr>
                      <p:cNvPr id="14" name="Object 13"/>
                      <p:cNvPicPr/>
                      <p:nvPr/>
                    </p:nvPicPr>
                    <p:blipFill>
                      <a:blip r:embed="rId4"/>
                      <a:stretch>
                        <a:fillRect/>
                      </a:stretch>
                    </p:blipFill>
                    <p:spPr>
                      <a:xfrm>
                        <a:off x="-22652" y="1641794"/>
                        <a:ext cx="9189305" cy="2165708"/>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a:t>MAGNET Walkthrough</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prstClr val="black"/>
                </a:solidFill>
              </a:rPr>
              <a:pPr/>
              <a:t>17</a:t>
            </a:fld>
            <a:endParaRPr lang="en-US" altLang="en-US">
              <a:solidFill>
                <a:prstClr val="black"/>
              </a:solidFill>
            </a:endParaRPr>
          </a:p>
        </p:txBody>
      </p:sp>
      <p:sp>
        <p:nvSpPr>
          <p:cNvPr id="6" name="Rectangle 5"/>
          <p:cNvSpPr/>
          <p:nvPr/>
        </p:nvSpPr>
        <p:spPr>
          <a:xfrm>
            <a:off x="-344771" y="1309490"/>
            <a:ext cx="9627541" cy="4997858"/>
          </a:xfrm>
          <a:prstGeom prst="rect">
            <a:avLst/>
          </a:prstGeom>
          <a:solidFill>
            <a:schemeClr val="bg1">
              <a:alpha val="80000"/>
            </a:schemeClr>
          </a:solidFill>
        </p:spPr>
        <p:txBody>
          <a:bodyPr wrap="square" rtlCol="0" anchor="ctr">
            <a:spAutoFit/>
          </a:bodyPr>
          <a:lstStyle/>
          <a:p>
            <a:pPr algn="just"/>
            <a:endParaRPr lang="en-US" sz="400" b="1">
              <a:solidFill>
                <a:srgbClr val="EEECE1"/>
              </a:solidFill>
              <a:latin typeface="europa"/>
            </a:endParaRPr>
          </a:p>
        </p:txBody>
      </p:sp>
      <p:graphicFrame>
        <p:nvGraphicFramePr>
          <p:cNvPr id="4" name="Diagram 3"/>
          <p:cNvGraphicFramePr/>
          <p:nvPr/>
        </p:nvGraphicFramePr>
        <p:xfrm>
          <a:off x="39756" y="979729"/>
          <a:ext cx="8988287" cy="47894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Line Callout 2 (Border and Accent Bar) 6"/>
          <p:cNvSpPr/>
          <p:nvPr/>
        </p:nvSpPr>
        <p:spPr>
          <a:xfrm>
            <a:off x="2060716" y="2862326"/>
            <a:ext cx="6778484" cy="3017520"/>
          </a:xfrm>
          <a:prstGeom prst="accentBorderCallout2">
            <a:avLst>
              <a:gd name="adj1" fmla="val 12079"/>
              <a:gd name="adj2" fmla="val -2186"/>
              <a:gd name="adj3" fmla="val -1571"/>
              <a:gd name="adj4" fmla="val -2375"/>
              <a:gd name="adj5" fmla="val -45475"/>
              <a:gd name="adj6" fmla="val 2396"/>
            </a:avLst>
          </a:prstGeom>
          <a:solidFill>
            <a:schemeClr val="bg1"/>
          </a:solidFill>
          <a:ln w="38100">
            <a:solidFill>
              <a:srgbClr val="3DBF22"/>
            </a:solidFill>
            <a:headEnd type="oval" w="med" len="med"/>
            <a:tailEnd type="oval" w="med" len="med"/>
          </a:ln>
          <a:effectLst>
            <a:outerShdw blurRad="50800" dist="38100" dir="2700000" algn="tl" rotWithShape="0">
              <a:prstClr val="black">
                <a:alpha val="40000"/>
              </a:prstClr>
            </a:outerShdw>
          </a:effectLst>
        </p:spPr>
        <p:txBody>
          <a:bodyPr wrap="square" rtlCol="0" anchor="ctr">
            <a:spAutoFit/>
          </a:bodyPr>
          <a:lstStyle/>
          <a:p>
            <a:pPr algn="just"/>
            <a:endParaRPr lang="en-US" sz="400" b="1">
              <a:solidFill>
                <a:srgbClr val="EEECE1"/>
              </a:solidFill>
              <a:latin typeface="europa"/>
            </a:endParaRPr>
          </a:p>
        </p:txBody>
      </p:sp>
      <p:sp>
        <p:nvSpPr>
          <p:cNvPr id="10" name="Line Callout 2 (Border and Accent Bar) 9"/>
          <p:cNvSpPr/>
          <p:nvPr/>
        </p:nvSpPr>
        <p:spPr>
          <a:xfrm>
            <a:off x="523458" y="1659321"/>
            <a:ext cx="4777412" cy="1005840"/>
          </a:xfrm>
          <a:prstGeom prst="accentBorderCallout2">
            <a:avLst>
              <a:gd name="adj1" fmla="val 20068"/>
              <a:gd name="adj2" fmla="val -2536"/>
              <a:gd name="adj3" fmla="val 18750"/>
              <a:gd name="adj4" fmla="val -7181"/>
              <a:gd name="adj5" fmla="val -15978"/>
              <a:gd name="adj6" fmla="val -7004"/>
            </a:avLst>
          </a:prstGeom>
          <a:solidFill>
            <a:schemeClr val="bg1"/>
          </a:solidFill>
          <a:ln w="38100">
            <a:solidFill>
              <a:srgbClr val="2B92AD"/>
            </a:solidFill>
            <a:headEnd type="oval" w="med" len="med"/>
            <a:tailEnd type="oval" w="med" len="med"/>
          </a:ln>
          <a:effectLst>
            <a:outerShdw blurRad="50800" dist="38100" dir="2700000" algn="tl" rotWithShape="0">
              <a:prstClr val="black">
                <a:alpha val="40000"/>
              </a:prstClr>
            </a:outerShdw>
          </a:effectLst>
        </p:spPr>
        <p:txBody>
          <a:bodyPr wrap="square" rtlCol="0" anchor="ctr">
            <a:spAutoFit/>
          </a:bodyPr>
          <a:lstStyle/>
          <a:p>
            <a:pPr algn="just"/>
            <a:endParaRPr lang="en-US" sz="400" b="1">
              <a:solidFill>
                <a:srgbClr val="EEECE1"/>
              </a:solidFill>
              <a:latin typeface="europa"/>
            </a:endParaRPr>
          </a:p>
        </p:txBody>
      </p:sp>
      <p:sp>
        <p:nvSpPr>
          <p:cNvPr id="11" name="TextBox 10"/>
          <p:cNvSpPr txBox="1"/>
          <p:nvPr/>
        </p:nvSpPr>
        <p:spPr>
          <a:xfrm>
            <a:off x="523456" y="1700480"/>
            <a:ext cx="4882719" cy="923330"/>
          </a:xfrm>
          <a:prstGeom prst="rect">
            <a:avLst/>
          </a:prstGeom>
          <a:noFill/>
        </p:spPr>
        <p:txBody>
          <a:bodyPr wrap="square" rtlCol="0">
            <a:spAutoFit/>
          </a:bodyPr>
          <a:lstStyle/>
          <a:p>
            <a:pPr marL="285750" indent="-285750">
              <a:buFont typeface="Arial" panose="020B0604020202020204" pitchFamily="34" charset="0"/>
              <a:buChar char="•"/>
            </a:pPr>
            <a:r>
              <a:rPr lang="en-US" i="1">
                <a:solidFill>
                  <a:prstClr val="black"/>
                </a:solidFill>
              </a:rPr>
              <a:t>E</a:t>
            </a:r>
            <a:r>
              <a:rPr lang="en-US">
                <a:solidFill>
                  <a:prstClr val="black"/>
                </a:solidFill>
              </a:rPr>
              <a:t> right-shift registers (length=</a:t>
            </a:r>
            <a:r>
              <a:rPr lang="en-US" err="1">
                <a:solidFill>
                  <a:prstClr val="black"/>
                </a:solidFill>
              </a:rPr>
              <a:t>ReadLength</a:t>
            </a:r>
            <a:r>
              <a:rPr lang="en-US">
                <a:solidFill>
                  <a:prstClr val="black"/>
                </a:solidFill>
              </a:rPr>
              <a:t>)</a:t>
            </a:r>
          </a:p>
          <a:p>
            <a:pPr marL="285750" indent="-285750">
              <a:buFont typeface="Arial" panose="020B0604020202020204" pitchFamily="34" charset="0"/>
              <a:buChar char="•"/>
            </a:pPr>
            <a:r>
              <a:rPr lang="en-US" i="1">
                <a:solidFill>
                  <a:prstClr val="black"/>
                </a:solidFill>
              </a:rPr>
              <a:t>E</a:t>
            </a:r>
            <a:r>
              <a:rPr lang="en-US">
                <a:solidFill>
                  <a:prstClr val="black"/>
                </a:solidFill>
              </a:rPr>
              <a:t> left-shift registers (length=</a:t>
            </a:r>
            <a:r>
              <a:rPr lang="en-US" err="1">
                <a:solidFill>
                  <a:prstClr val="black"/>
                </a:solidFill>
              </a:rPr>
              <a:t>ReadLength</a:t>
            </a:r>
            <a:r>
              <a:rPr lang="en-US">
                <a:solidFill>
                  <a:prstClr val="black"/>
                </a:solidFill>
              </a:rPr>
              <a:t>)</a:t>
            </a:r>
          </a:p>
          <a:p>
            <a:pPr marL="285750" indent="-285750">
              <a:buFont typeface="Arial" panose="020B0604020202020204" pitchFamily="34" charset="0"/>
              <a:buChar char="•"/>
            </a:pPr>
            <a:r>
              <a:rPr lang="en-US">
                <a:solidFill>
                  <a:prstClr val="black"/>
                </a:solidFill>
              </a:rPr>
              <a:t>(2</a:t>
            </a:r>
            <a:r>
              <a:rPr lang="en-US" i="1">
                <a:solidFill>
                  <a:prstClr val="black"/>
                </a:solidFill>
              </a:rPr>
              <a:t>E</a:t>
            </a:r>
            <a:r>
              <a:rPr lang="en-US">
                <a:solidFill>
                  <a:prstClr val="black"/>
                </a:solidFill>
              </a:rPr>
              <a:t>+1) * (</a:t>
            </a:r>
            <a:r>
              <a:rPr lang="en-US" err="1">
                <a:solidFill>
                  <a:prstClr val="black"/>
                </a:solidFill>
              </a:rPr>
              <a:t>ReadLength</a:t>
            </a:r>
            <a:r>
              <a:rPr lang="en-US">
                <a:solidFill>
                  <a:prstClr val="black"/>
                </a:solidFill>
              </a:rPr>
              <a:t>) 2-XOR operations.</a:t>
            </a:r>
          </a:p>
        </p:txBody>
      </p:sp>
      <p:sp>
        <p:nvSpPr>
          <p:cNvPr id="12" name="Line Callout 2 (Border and Accent Bar) 11"/>
          <p:cNvSpPr/>
          <p:nvPr/>
        </p:nvSpPr>
        <p:spPr>
          <a:xfrm>
            <a:off x="5618922" y="1546679"/>
            <a:ext cx="3405810" cy="457200"/>
          </a:xfrm>
          <a:prstGeom prst="accentBorderCallout2">
            <a:avLst>
              <a:gd name="adj1" fmla="val 20068"/>
              <a:gd name="adj2" fmla="val -3362"/>
              <a:gd name="adj3" fmla="val 18750"/>
              <a:gd name="adj4" fmla="val -7181"/>
              <a:gd name="adj5" fmla="val -3715"/>
              <a:gd name="adj6" fmla="val -7004"/>
            </a:avLst>
          </a:prstGeom>
          <a:solidFill>
            <a:schemeClr val="bg1"/>
          </a:solidFill>
          <a:ln w="38100">
            <a:solidFill>
              <a:srgbClr val="D1701F"/>
            </a:solidFill>
            <a:headEnd type="oval" w="med" len="med"/>
            <a:tailEnd type="oval" w="med" len="med"/>
          </a:ln>
          <a:effectLst>
            <a:outerShdw blurRad="50800" dist="38100" dir="2700000" algn="tl" rotWithShape="0">
              <a:prstClr val="black">
                <a:alpha val="40000"/>
              </a:prstClr>
            </a:outerShdw>
          </a:effectLst>
        </p:spPr>
        <p:txBody>
          <a:bodyPr wrap="square" rtlCol="0" anchor="ctr">
            <a:spAutoFit/>
          </a:bodyPr>
          <a:lstStyle/>
          <a:p>
            <a:pPr algn="just"/>
            <a:endParaRPr lang="en-US" sz="400" b="1">
              <a:solidFill>
                <a:srgbClr val="EEECE1"/>
              </a:solidFill>
              <a:latin typeface="europa"/>
            </a:endParaRPr>
          </a:p>
        </p:txBody>
      </p:sp>
      <mc:AlternateContent xmlns:mc="http://schemas.openxmlformats.org/markup-compatibility/2006" xmlns:a14="http://schemas.microsoft.com/office/drawing/2010/main">
        <mc:Choice Requires="a14">
          <p:sp>
            <p:nvSpPr>
              <p:cNvPr id="13" name="TextBox 12"/>
              <p:cNvSpPr txBox="1"/>
              <p:nvPr/>
            </p:nvSpPr>
            <p:spPr>
              <a:xfrm>
                <a:off x="5658681" y="1548082"/>
                <a:ext cx="3366051" cy="369332"/>
              </a:xfrm>
              <a:prstGeom prst="rect">
                <a:avLst/>
              </a:prstGeom>
              <a:noFill/>
            </p:spPr>
            <p:txBody>
              <a:bodyPr wrap="square" rtlCol="0">
                <a:spAutoFit/>
              </a:bodyPr>
              <a:lstStyle/>
              <a:p>
                <a:pPr marL="285750" indent="-285750">
                  <a:buFont typeface="Arial" panose="020B0604020202020204" pitchFamily="34" charset="0"/>
                  <a:buChar char="•"/>
                </a:pPr>
                <a14:m>
                  <m:oMath xmlns:m="http://schemas.openxmlformats.org/officeDocument/2006/math">
                    <m:sSub>
                      <m:sSubPr>
                        <m:ctrlPr>
                          <a:rPr lang="en-US" i="1" smtClean="0">
                            <a:solidFill>
                              <a:prstClr val="black"/>
                            </a:solidFill>
                            <a:latin typeface="Cambria Math" panose="02040503050406030204" pitchFamily="18" charset="0"/>
                          </a:rPr>
                        </m:ctrlPr>
                      </m:sSubPr>
                      <m:e>
                        <m:r>
                          <a:rPr lang="en-US" i="1" smtClean="0">
                            <a:solidFill>
                              <a:prstClr val="black"/>
                            </a:solidFill>
                            <a:latin typeface="Cambria Math" panose="02040503050406030204" pitchFamily="18" charset="0"/>
                          </a:rPr>
                          <m:t>𝑙𝑜𝑔</m:t>
                        </m:r>
                      </m:e>
                      <m:sub>
                        <m:r>
                          <a:rPr lang="en-US" i="1" smtClean="0">
                            <a:solidFill>
                              <a:prstClr val="black"/>
                            </a:solidFill>
                            <a:latin typeface="Cambria Math" panose="02040503050406030204" pitchFamily="18" charset="0"/>
                          </a:rPr>
                          <m:t>2</m:t>
                        </m:r>
                      </m:sub>
                    </m:sSub>
                  </m:oMath>
                </a14:m>
                <a:r>
                  <a:rPr lang="en-US">
                    <a:solidFill>
                      <a:prstClr val="black"/>
                    </a:solidFill>
                  </a:rPr>
                  <a:t>ReadLength-bit counter.</a:t>
                </a:r>
              </a:p>
            </p:txBody>
          </p:sp>
        </mc:Choice>
        <mc:Fallback xmlns="">
          <p:sp>
            <p:nvSpPr>
              <p:cNvPr id="13" name="TextBox 12"/>
              <p:cNvSpPr txBox="1">
                <a:spLocks noRot="1" noChangeAspect="1" noMove="1" noResize="1" noEditPoints="1" noAdjustHandles="1" noChangeArrowheads="1" noChangeShapeType="1" noTextEdit="1"/>
              </p:cNvSpPr>
              <p:nvPr/>
            </p:nvSpPr>
            <p:spPr>
              <a:xfrm>
                <a:off x="5658681" y="1548082"/>
                <a:ext cx="3366051" cy="369332"/>
              </a:xfrm>
              <a:prstGeom prst="rect">
                <a:avLst/>
              </a:prstGeom>
              <a:blipFill rotWithShape="0">
                <a:blip r:embed="rId11"/>
                <a:stretch>
                  <a:fillRect l="-1087" t="-9836" r="-543" b="-24590"/>
                </a:stretch>
              </a:blipFill>
            </p:spPr>
            <p:txBody>
              <a:bodyPr/>
              <a:lstStyle/>
              <a:p>
                <a:r>
                  <a:rPr lang="en-US">
                    <a:noFill/>
                  </a:rPr>
                  <a:t> </a:t>
                </a:r>
              </a:p>
            </p:txBody>
          </p:sp>
        </mc:Fallback>
      </mc:AlternateContent>
      <p:graphicFrame>
        <p:nvGraphicFramePr>
          <p:cNvPr id="15" name="Object 14"/>
          <p:cNvGraphicFramePr>
            <a:graphicFrameLocks noChangeAspect="1"/>
          </p:cNvGraphicFramePr>
          <p:nvPr/>
        </p:nvGraphicFramePr>
        <p:xfrm>
          <a:off x="2040977" y="2982338"/>
          <a:ext cx="6756843" cy="2658739"/>
        </p:xfrm>
        <a:graphic>
          <a:graphicData uri="http://schemas.openxmlformats.org/presentationml/2006/ole">
            <mc:AlternateContent xmlns:mc="http://schemas.openxmlformats.org/markup-compatibility/2006">
              <mc:Choice xmlns:v="urn:schemas-microsoft-com:vml" Requires="v">
                <p:oleObj name="Visio" r:id="rId12" imgW="3478246" imgH="1334896" progId="Visio.Drawing.11">
                  <p:embed/>
                </p:oleObj>
              </mc:Choice>
              <mc:Fallback>
                <p:oleObj name="Visio" r:id="rId12" imgW="3478246" imgH="1334896" progId="Visio.Drawing.11">
                  <p:embed/>
                  <p:pic>
                    <p:nvPicPr>
                      <p:cNvPr id="15" name="Object 14"/>
                      <p:cNvPicPr/>
                      <p:nvPr/>
                    </p:nvPicPr>
                    <p:blipFill>
                      <a:blip r:embed="rId13"/>
                      <a:stretch>
                        <a:fillRect/>
                      </a:stretch>
                    </p:blipFill>
                    <p:spPr>
                      <a:xfrm>
                        <a:off x="2040977" y="2982338"/>
                        <a:ext cx="6756843" cy="2658739"/>
                      </a:xfrm>
                      <a:prstGeom prst="rect">
                        <a:avLst/>
                      </a:prstGeom>
                    </p:spPr>
                  </p:pic>
                </p:oleObj>
              </mc:Fallback>
            </mc:AlternateContent>
          </a:graphicData>
        </a:graphic>
      </p:graphicFrame>
    </p:spTree>
    <p:extLst>
      <p:ext uri="{BB962C8B-B14F-4D97-AF65-F5344CB8AC3E}">
        <p14:creationId xmlns:p14="http://schemas.microsoft.com/office/powerpoint/2010/main" val="419597017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MAGNET Accelerator</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altLang="en-US" sz="1600" b="0" i="0" u="none" strike="noStrike" kern="1200" cap="none" spc="0" normalizeH="0" baseline="0" noProof="0">
              <a:ln>
                <a:noFill/>
              </a:ln>
              <a:solidFill>
                <a:prstClr val="black"/>
              </a:solidFill>
              <a:effectLst/>
              <a:uLnTx/>
              <a:uFillTx/>
              <a:latin typeface="Garamond" pitchFamily="18" charset="0"/>
              <a:ea typeface="+mn-ea"/>
              <a:cs typeface="+mn-cs"/>
            </a:endParaRPr>
          </a:p>
        </p:txBody>
      </p:sp>
      <p:graphicFrame>
        <p:nvGraphicFramePr>
          <p:cNvPr id="6" name="Object 5"/>
          <p:cNvGraphicFramePr>
            <a:graphicFrameLocks noChangeAspect="1"/>
          </p:cNvGraphicFramePr>
          <p:nvPr/>
        </p:nvGraphicFramePr>
        <p:xfrm>
          <a:off x="912836" y="1296593"/>
          <a:ext cx="7318329" cy="4758305"/>
        </p:xfrm>
        <a:graphic>
          <a:graphicData uri="http://schemas.openxmlformats.org/presentationml/2006/ole">
            <mc:AlternateContent xmlns:mc="http://schemas.openxmlformats.org/markup-compatibility/2006">
              <mc:Choice xmlns:v="urn:schemas-microsoft-com:vml" Requires="v">
                <p:oleObj name="Visio" r:id="rId3" imgW="3218681" imgH="2095192" progId="Visio.Drawing.11">
                  <p:embed/>
                </p:oleObj>
              </mc:Choice>
              <mc:Fallback>
                <p:oleObj name="Visio" r:id="rId3" imgW="3218681" imgH="2095192" progId="Visio.Drawing.11">
                  <p:embed/>
                  <p:pic>
                    <p:nvPicPr>
                      <p:cNvPr id="6" name="Object 5"/>
                      <p:cNvPicPr>
                        <a:picLocks noChangeAspect="1" noChangeArrowheads="1"/>
                      </p:cNvPicPr>
                      <p:nvPr/>
                    </p:nvPicPr>
                    <p:blipFill>
                      <a:blip r:embed="rId4"/>
                      <a:srcRect/>
                      <a:stretch>
                        <a:fillRect/>
                      </a:stretch>
                    </p:blipFill>
                    <p:spPr bwMode="auto">
                      <a:xfrm>
                        <a:off x="912836" y="1296593"/>
                        <a:ext cx="7318329" cy="4758305"/>
                      </a:xfrm>
                      <a:prstGeom prst="rect">
                        <a:avLst/>
                      </a:prstGeom>
                      <a:noFill/>
                    </p:spPr>
                  </p:pic>
                </p:oleObj>
              </mc:Fallback>
            </mc:AlternateContent>
          </a:graphicData>
        </a:graphic>
      </p:graphicFrame>
    </p:spTree>
    <p:extLst>
      <p:ext uri="{BB962C8B-B14F-4D97-AF65-F5344CB8AC3E}">
        <p14:creationId xmlns:p14="http://schemas.microsoft.com/office/powerpoint/2010/main" val="2264161245"/>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a:t>MAGNET (AACBB 2018, TIR 2017)</a:t>
            </a:r>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19</a:t>
            </a:fld>
            <a:endParaRPr lang="en-US" altLang="en-US">
              <a:solidFill>
                <a:prstClr val="black"/>
              </a:solidFill>
            </a:endParaRPr>
          </a:p>
        </p:txBody>
      </p:sp>
      <p:sp>
        <p:nvSpPr>
          <p:cNvPr id="7" name="Content Placeholder 2"/>
          <p:cNvSpPr txBox="1">
            <a:spLocks/>
          </p:cNvSpPr>
          <p:nvPr/>
        </p:nvSpPr>
        <p:spPr bwMode="auto">
          <a:xfrm>
            <a:off x="228600" y="836712"/>
            <a:ext cx="8720528"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200" kern="0" dirty="0">
                <a:solidFill>
                  <a:srgbClr val="FF0000"/>
                </a:solidFill>
              </a:rPr>
              <a:t>Key observation:</a:t>
            </a:r>
          </a:p>
          <a:p>
            <a:pPr lvl="1"/>
            <a:r>
              <a:rPr lang="en-US" kern="0" dirty="0"/>
              <a:t>Correct alignment always includes </a:t>
            </a:r>
            <a:r>
              <a:rPr lang="en-US" kern="0" dirty="0">
                <a:solidFill>
                  <a:srgbClr val="FF0000"/>
                </a:solidFill>
              </a:rPr>
              <a:t>non-overlapping long </a:t>
            </a:r>
            <a:r>
              <a:rPr lang="en-US" kern="0" dirty="0"/>
              <a:t>identical subsequences. </a:t>
            </a:r>
          </a:p>
          <a:p>
            <a:r>
              <a:rPr lang="en-US" sz="2200" kern="0" dirty="0">
                <a:solidFill>
                  <a:srgbClr val="0070C0"/>
                </a:solidFill>
              </a:rPr>
              <a:t>Key idea:</a:t>
            </a:r>
          </a:p>
          <a:p>
            <a:pPr lvl="1"/>
            <a:r>
              <a:rPr lang="en-US" dirty="0"/>
              <a:t>Count the </a:t>
            </a:r>
            <a:r>
              <a:rPr lang="en-US" b="1" dirty="0"/>
              <a:t>consecutive zeros </a:t>
            </a:r>
            <a:r>
              <a:rPr lang="en-US" dirty="0"/>
              <a:t>in each mask and select the longest in a divide-and-conquer approach.</a:t>
            </a:r>
            <a:endParaRPr lang="en-US" b="1" dirty="0">
              <a:solidFill>
                <a:srgbClr val="FF0000"/>
              </a:solidFill>
            </a:endParaRPr>
          </a:p>
          <a:p>
            <a:r>
              <a:rPr lang="en-US" sz="2200" kern="0" dirty="0">
                <a:solidFill>
                  <a:srgbClr val="00B050"/>
                </a:solidFill>
              </a:rPr>
              <a:t>Key result:</a:t>
            </a:r>
          </a:p>
          <a:p>
            <a:pPr lvl="1"/>
            <a:r>
              <a:rPr lang="en-US" kern="0" dirty="0"/>
              <a:t>MAGNET is 74x - 460x </a:t>
            </a:r>
            <a:r>
              <a:rPr lang="en-US" b="1" kern="0" dirty="0"/>
              <a:t>faster</a:t>
            </a:r>
            <a:r>
              <a:rPr lang="en-US" kern="0" dirty="0"/>
              <a:t> than its CPU implementation.</a:t>
            </a:r>
          </a:p>
          <a:p>
            <a:pPr lvl="1"/>
            <a:r>
              <a:rPr lang="en-US" kern="0" dirty="0"/>
              <a:t>Contains up to </a:t>
            </a:r>
            <a:r>
              <a:rPr lang="en-US" b="1" kern="0" dirty="0"/>
              <a:t>2 or 8 filtering units</a:t>
            </a:r>
            <a:r>
              <a:rPr lang="en-US" kern="0" dirty="0"/>
              <a:t>, each of which has </a:t>
            </a:r>
            <a:r>
              <a:rPr lang="en-US" b="1" kern="0" dirty="0"/>
              <a:t>10 folds the footprint </a:t>
            </a:r>
            <a:r>
              <a:rPr lang="en-US" kern="0" dirty="0"/>
              <a:t>of that of GateKeeper on the FPGA.</a:t>
            </a:r>
          </a:p>
          <a:p>
            <a:pPr lvl="1"/>
            <a:r>
              <a:rPr lang="en-US" dirty="0"/>
              <a:t>MAGNET is 3.5x to 25552x (as GateKeeper stop filtering after E=4%[250bp] or 8%[100bp]) </a:t>
            </a:r>
            <a:r>
              <a:rPr lang="en-US" b="1" dirty="0"/>
              <a:t>more accurate </a:t>
            </a:r>
            <a:r>
              <a:rPr lang="en-US" dirty="0"/>
              <a:t>than GateKeeper and SHD. </a:t>
            </a:r>
          </a:p>
          <a:p>
            <a:r>
              <a:rPr lang="en-US" sz="2200" kern="0" dirty="0">
                <a:solidFill>
                  <a:schemeClr val="accent6">
                    <a:lumMod val="75000"/>
                  </a:schemeClr>
                </a:solidFill>
              </a:rPr>
              <a:t>Weaknesses: </a:t>
            </a:r>
            <a:r>
              <a:rPr lang="en-US" sz="2200" kern="0" dirty="0"/>
              <a:t>Challenging to be implemented on FPGA due to random search.</a:t>
            </a:r>
          </a:p>
        </p:txBody>
      </p:sp>
    </p:spTree>
    <p:extLst>
      <p:ext uri="{BB962C8B-B14F-4D97-AF65-F5344CB8AC3E}">
        <p14:creationId xmlns:p14="http://schemas.microsoft.com/office/powerpoint/2010/main" val="5889476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4" end="4"/>
                                            </p:txEl>
                                          </p:spTgt>
                                        </p:tgtEl>
                                        <p:attrNameLst>
                                          <p:attrName>style.visibility</p:attrName>
                                        </p:attrNameLst>
                                      </p:cBhvr>
                                      <p:to>
                                        <p:strVal val="visible"/>
                                      </p:to>
                                    </p:set>
                                    <p:animEffect transition="in" filter="wipe(left)">
                                      <p:cBhvr>
                                        <p:cTn id="7" dur="500"/>
                                        <p:tgtEl>
                                          <p:spTgt spid="7">
                                            <p:txEl>
                                              <p:pRg st="4" end="4"/>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xEl>
                                              <p:pRg st="5" end="5"/>
                                            </p:txEl>
                                          </p:spTgt>
                                        </p:tgtEl>
                                        <p:attrNameLst>
                                          <p:attrName>style.visibility</p:attrName>
                                        </p:attrNameLst>
                                      </p:cBhvr>
                                      <p:to>
                                        <p:strVal val="visible"/>
                                      </p:to>
                                    </p:set>
                                    <p:animEffect transition="in" filter="wipe(left)">
                                      <p:cBhvr>
                                        <p:cTn id="10" dur="500"/>
                                        <p:tgtEl>
                                          <p:spTgt spid="7">
                                            <p:txEl>
                                              <p:pRg st="5" end="5"/>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
                                            <p:txEl>
                                              <p:pRg st="6" end="6"/>
                                            </p:txEl>
                                          </p:spTgt>
                                        </p:tgtEl>
                                        <p:attrNameLst>
                                          <p:attrName>style.visibility</p:attrName>
                                        </p:attrNameLst>
                                      </p:cBhvr>
                                      <p:to>
                                        <p:strVal val="visible"/>
                                      </p:to>
                                    </p:set>
                                    <p:animEffect transition="in" filter="wipe(left)">
                                      <p:cBhvr>
                                        <p:cTn id="13" dur="500"/>
                                        <p:tgtEl>
                                          <p:spTgt spid="7">
                                            <p:txEl>
                                              <p:pRg st="6" end="6"/>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7">
                                            <p:txEl>
                                              <p:pRg st="7" end="7"/>
                                            </p:txEl>
                                          </p:spTgt>
                                        </p:tgtEl>
                                        <p:attrNameLst>
                                          <p:attrName>style.visibility</p:attrName>
                                        </p:attrNameLst>
                                      </p:cBhvr>
                                      <p:to>
                                        <p:strVal val="visible"/>
                                      </p:to>
                                    </p:set>
                                    <p:animEffect transition="in" filter="wipe(left)">
                                      <p:cBhvr>
                                        <p:cTn id="16" dur="500"/>
                                        <p:tgtEl>
                                          <p:spTgt spid="7">
                                            <p:txEl>
                                              <p:pRg st="7" end="7"/>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7">
                                            <p:txEl>
                                              <p:pRg st="8" end="8"/>
                                            </p:txEl>
                                          </p:spTgt>
                                        </p:tgtEl>
                                        <p:attrNameLst>
                                          <p:attrName>style.visibility</p:attrName>
                                        </p:attrNameLst>
                                      </p:cBhvr>
                                      <p:to>
                                        <p:strVal val="visible"/>
                                      </p:to>
                                    </p:set>
                                    <p:animEffect transition="in" filter="wipe(left)">
                                      <p:cBhvr>
                                        <p:cTn id="21"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21E9D-93CF-F64C-89A1-C32DCDF054BD}"/>
              </a:ext>
            </a:extLst>
          </p:cNvPr>
          <p:cNvSpPr>
            <a:spLocks noGrp="1"/>
          </p:cNvSpPr>
          <p:nvPr>
            <p:ph type="title"/>
          </p:nvPr>
        </p:nvSpPr>
        <p:spPr/>
        <p:txBody>
          <a:bodyPr/>
          <a:lstStyle/>
          <a:p>
            <a:r>
              <a:rPr lang="en-US" dirty="0"/>
              <a:t>Previous Lectures</a:t>
            </a:r>
          </a:p>
        </p:txBody>
      </p:sp>
      <p:sp>
        <p:nvSpPr>
          <p:cNvPr id="4" name="Slide Number Placeholder 3">
            <a:extLst>
              <a:ext uri="{FF2B5EF4-FFF2-40B4-BE49-F238E27FC236}">
                <a16:creationId xmlns:a16="http://schemas.microsoft.com/office/drawing/2014/main" id="{71AC8EC6-A943-9A4D-ADE6-47E5CD1972CD}"/>
              </a:ext>
            </a:extLst>
          </p:cNvPr>
          <p:cNvSpPr>
            <a:spLocks noGrp="1"/>
          </p:cNvSpPr>
          <p:nvPr>
            <p:ph type="sldNum" sz="quarter" idx="11"/>
          </p:nvPr>
        </p:nvSpPr>
        <p:spPr/>
        <p:txBody>
          <a:bodyPr/>
          <a:lstStyle/>
          <a:p>
            <a:pPr>
              <a:defRPr/>
            </a:pPr>
            <a:fld id="{43CF7A15-8D90-1445-BE37-F18227DCF408}" type="slidenum">
              <a:rPr lang="en-US" altLang="en-US" smtClean="0"/>
              <a:pPr>
                <a:defRPr/>
              </a:pPr>
              <a:t>2</a:t>
            </a:fld>
            <a:endParaRPr lang="en-US" altLang="en-US"/>
          </a:p>
        </p:txBody>
      </p:sp>
      <p:sp>
        <p:nvSpPr>
          <p:cNvPr id="7" name="Rectangle 6">
            <a:extLst>
              <a:ext uri="{FF2B5EF4-FFF2-40B4-BE49-F238E27FC236}">
                <a16:creationId xmlns:a16="http://schemas.microsoft.com/office/drawing/2014/main" id="{F22B2B39-A66C-7D43-BA76-5D28635AEE7A}"/>
              </a:ext>
            </a:extLst>
          </p:cNvPr>
          <p:cNvSpPr/>
          <p:nvPr/>
        </p:nvSpPr>
        <p:spPr>
          <a:xfrm>
            <a:off x="838200" y="6054507"/>
            <a:ext cx="7010400" cy="646331"/>
          </a:xfrm>
          <a:prstGeom prst="rect">
            <a:avLst/>
          </a:prstGeom>
        </p:spPr>
        <p:txBody>
          <a:bodyPr wrap="square">
            <a:spAutoFit/>
          </a:bodyPr>
          <a:lstStyle/>
          <a:p>
            <a:r>
              <a:rPr lang="en-US" dirty="0">
                <a:hlinkClick r:id="rId2"/>
              </a:rPr>
              <a:t>https://safari.ethz.ch/projects_and_seminars/fall2022/doku.php?id=genome_seq_mobile  </a:t>
            </a:r>
            <a:r>
              <a:rPr lang="en-US" dirty="0"/>
              <a:t>  </a:t>
            </a:r>
          </a:p>
        </p:txBody>
      </p:sp>
      <p:pic>
        <p:nvPicPr>
          <p:cNvPr id="12" name="Picture 11">
            <a:extLst>
              <a:ext uri="{FF2B5EF4-FFF2-40B4-BE49-F238E27FC236}">
                <a16:creationId xmlns:a16="http://schemas.microsoft.com/office/drawing/2014/main" id="{4E3A4A74-BCF0-6B45-8F31-9F06DC1840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3250" y="2682968"/>
            <a:ext cx="4349001" cy="3352801"/>
          </a:xfrm>
          <a:prstGeom prst="rect">
            <a:avLst/>
          </a:prstGeom>
        </p:spPr>
      </p:pic>
      <p:pic>
        <p:nvPicPr>
          <p:cNvPr id="5" name="Picture 4">
            <a:extLst>
              <a:ext uri="{FF2B5EF4-FFF2-40B4-BE49-F238E27FC236}">
                <a16:creationId xmlns:a16="http://schemas.microsoft.com/office/drawing/2014/main" id="{073A5913-A86F-EFD6-CDC2-82D7677FD3E4}"/>
              </a:ext>
            </a:extLst>
          </p:cNvPr>
          <p:cNvPicPr>
            <a:picLocks noChangeAspect="1"/>
          </p:cNvPicPr>
          <p:nvPr/>
        </p:nvPicPr>
        <p:blipFill>
          <a:blip r:embed="rId4"/>
          <a:stretch>
            <a:fillRect/>
          </a:stretch>
        </p:blipFill>
        <p:spPr>
          <a:xfrm>
            <a:off x="299331" y="990600"/>
            <a:ext cx="4726035" cy="4572000"/>
          </a:xfrm>
          <a:prstGeom prst="rect">
            <a:avLst/>
          </a:prstGeom>
        </p:spPr>
      </p:pic>
    </p:spTree>
    <p:extLst>
      <p:ext uri="{BB962C8B-B14F-4D97-AF65-F5344CB8AC3E}">
        <p14:creationId xmlns:p14="http://schemas.microsoft.com/office/powerpoint/2010/main" val="98508955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12780E-AA6F-1D4D-89A4-66E4EFAA9306}"/>
              </a:ext>
            </a:extLst>
          </p:cNvPr>
          <p:cNvSpPr>
            <a:spLocks noGrp="1"/>
          </p:cNvSpPr>
          <p:nvPr>
            <p:ph type="title"/>
          </p:nvPr>
        </p:nvSpPr>
        <p:spPr/>
        <p:txBody>
          <a:bodyPr/>
          <a:lstStyle/>
          <a:p>
            <a:r>
              <a:rPr lang="en-US"/>
              <a:t>More on MAGNET</a:t>
            </a:r>
          </a:p>
        </p:txBody>
      </p:sp>
      <p:sp>
        <p:nvSpPr>
          <p:cNvPr id="3" name="Content Placeholder 2">
            <a:extLst>
              <a:ext uri="{FF2B5EF4-FFF2-40B4-BE49-F238E27FC236}">
                <a16:creationId xmlns:a16="http://schemas.microsoft.com/office/drawing/2014/main" id="{448D89A7-3EA4-7748-93B1-E872851C444C}"/>
              </a:ext>
            </a:extLst>
          </p:cNvPr>
          <p:cNvSpPr>
            <a:spLocks noGrp="1"/>
          </p:cNvSpPr>
          <p:nvPr>
            <p:ph idx="1"/>
          </p:nvPr>
        </p:nvSpPr>
        <p:spPr>
          <a:xfrm>
            <a:off x="228600" y="1052736"/>
            <a:ext cx="8610600" cy="5040560"/>
          </a:xfrm>
        </p:spPr>
        <p:txBody>
          <a:bodyPr/>
          <a:lstStyle/>
          <a:p>
            <a:r>
              <a:rPr lang="en-US"/>
              <a:t>Download and test for yourself </a:t>
            </a:r>
            <a:r>
              <a:rPr lang="en-US">
                <a:hlinkClick r:id="rId2"/>
              </a:rPr>
              <a:t>https://github.com/BilkentCompGen/MAGNET</a:t>
            </a:r>
            <a:r>
              <a:rPr lang="en-US"/>
              <a:t>  </a:t>
            </a:r>
          </a:p>
        </p:txBody>
      </p:sp>
      <p:sp>
        <p:nvSpPr>
          <p:cNvPr id="4" name="Slide Number Placeholder 3">
            <a:extLst>
              <a:ext uri="{FF2B5EF4-FFF2-40B4-BE49-F238E27FC236}">
                <a16:creationId xmlns:a16="http://schemas.microsoft.com/office/drawing/2014/main" id="{6778F938-82BC-664D-80ED-92478DC2F58F}"/>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6" name="TextBox 5">
            <a:extLst>
              <a:ext uri="{FF2B5EF4-FFF2-40B4-BE49-F238E27FC236}">
                <a16:creationId xmlns:a16="http://schemas.microsoft.com/office/drawing/2014/main" id="{31C43C0B-A607-C142-8D8E-5599158E3857}"/>
              </a:ext>
            </a:extLst>
          </p:cNvPr>
          <p:cNvSpPr txBox="1"/>
          <p:nvPr/>
        </p:nvSpPr>
        <p:spPr>
          <a:xfrm>
            <a:off x="512618" y="2361654"/>
            <a:ext cx="7587774" cy="923330"/>
          </a:xfrm>
          <a:prstGeom prst="rect">
            <a:avLst/>
          </a:prstGeom>
          <a:noFill/>
        </p:spPr>
        <p:txBody>
          <a:bodyPr wrap="square" rtlCol="0">
            <a:spAutoFit/>
          </a:bodyPr>
          <a:lstStyle/>
          <a:p>
            <a:r>
              <a:rPr lang="en-US" dirty="0" err="1"/>
              <a:t>Alser</a:t>
            </a:r>
            <a:r>
              <a:rPr lang="en-US" dirty="0"/>
              <a:t>, Mohammed, </a:t>
            </a:r>
            <a:r>
              <a:rPr lang="en-US" dirty="0" err="1"/>
              <a:t>Onur</a:t>
            </a:r>
            <a:r>
              <a:rPr lang="en-US" dirty="0"/>
              <a:t> </a:t>
            </a:r>
            <a:r>
              <a:rPr lang="en-US" dirty="0" err="1"/>
              <a:t>Mutlu</a:t>
            </a:r>
            <a:r>
              <a:rPr lang="en-US" dirty="0"/>
              <a:t>, and Can </a:t>
            </a:r>
            <a:r>
              <a:rPr lang="en-US" dirty="0" err="1"/>
              <a:t>Alkan</a:t>
            </a:r>
            <a:r>
              <a:rPr lang="en-US" dirty="0"/>
              <a:t>. "MAGNET: understanding and improving the accuracy of genome pre-alignment filtering." </a:t>
            </a:r>
            <a:r>
              <a:rPr lang="en-US" i="1" dirty="0"/>
              <a:t>IPSI Transaction</a:t>
            </a:r>
            <a:r>
              <a:rPr lang="en-US" dirty="0"/>
              <a:t> (2017).</a:t>
            </a:r>
            <a:endParaRPr lang="en-US" b="1" dirty="0"/>
          </a:p>
        </p:txBody>
      </p:sp>
    </p:spTree>
    <p:extLst>
      <p:ext uri="{BB962C8B-B14F-4D97-AF65-F5344CB8AC3E}">
        <p14:creationId xmlns:p14="http://schemas.microsoft.com/office/powerpoint/2010/main" val="111248015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12B7898-E507-5548-9CBA-5FC4D7C5E99A}"/>
              </a:ext>
            </a:extLst>
          </p:cNvPr>
          <p:cNvSpPr>
            <a:spLocks noGrp="1"/>
          </p:cNvSpPr>
          <p:nvPr>
            <p:ph type="sldNum" sz="quarter" idx="11"/>
          </p:nvPr>
        </p:nvSpPr>
        <p:spPr/>
        <p:txBody>
          <a:bodyPr/>
          <a:lstStyle/>
          <a:p>
            <a:fld id="{323594FA-E141-4234-AE05-360401972BE7}" type="slidenum">
              <a:rPr lang="en-US" altLang="en-US" smtClean="0"/>
              <a:pPr/>
              <a:t>21</a:t>
            </a:fld>
            <a:endParaRPr lang="en-US" altLang="en-US"/>
          </a:p>
        </p:txBody>
      </p:sp>
      <p:sp>
        <p:nvSpPr>
          <p:cNvPr id="2" name="Rectangle 1">
            <a:extLst>
              <a:ext uri="{FF2B5EF4-FFF2-40B4-BE49-F238E27FC236}">
                <a16:creationId xmlns:a16="http://schemas.microsoft.com/office/drawing/2014/main" id="{A960CF6C-B255-8C43-8FDD-AAB82CDE1BA7}"/>
              </a:ext>
            </a:extLst>
          </p:cNvPr>
          <p:cNvSpPr/>
          <p:nvPr/>
        </p:nvSpPr>
        <p:spPr>
          <a:xfrm>
            <a:off x="354904" y="2924944"/>
            <a:ext cx="8331896" cy="830997"/>
          </a:xfrm>
          <a:prstGeom prst="rect">
            <a:avLst/>
          </a:prstGeom>
        </p:spPr>
        <p:txBody>
          <a:bodyPr wrap="none">
            <a:spAutoFit/>
          </a:bodyPr>
          <a:lstStyle/>
          <a:p>
            <a:r>
              <a:rPr lang="en-US" sz="4800"/>
              <a:t>Can we do </a:t>
            </a:r>
            <a:r>
              <a:rPr lang="en-US" sz="4800">
                <a:solidFill>
                  <a:srgbClr val="FF0000"/>
                </a:solidFill>
              </a:rPr>
              <a:t>better</a:t>
            </a:r>
            <a:r>
              <a:rPr lang="en-US" sz="4800"/>
              <a:t>? </a:t>
            </a:r>
            <a:r>
              <a:rPr lang="en-US" sz="4800">
                <a:solidFill>
                  <a:srgbClr val="FF0000"/>
                </a:solidFill>
              </a:rPr>
              <a:t>Scalability</a:t>
            </a:r>
            <a:r>
              <a:rPr lang="en-US" sz="4800"/>
              <a:t>?</a:t>
            </a:r>
          </a:p>
        </p:txBody>
      </p:sp>
    </p:spTree>
    <p:extLst>
      <p:ext uri="{BB962C8B-B14F-4D97-AF65-F5344CB8AC3E}">
        <p14:creationId xmlns:p14="http://schemas.microsoft.com/office/powerpoint/2010/main" val="409758956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Shouji (</a:t>
            </a:r>
            <a:r>
              <a:rPr lang="ja-JP" altLang="en-US"/>
              <a:t>障子</a:t>
            </a:r>
            <a:r>
              <a:rPr lang="en-US" altLang="ja-JP" dirty="0"/>
              <a:t>)</a:t>
            </a:r>
            <a:endParaRPr lang="en-US" dirty="0"/>
          </a:p>
        </p:txBody>
      </p:sp>
      <p:pic>
        <p:nvPicPr>
          <p:cNvPr id="7" name="Content Placeholder 6">
            <a:extLst>
              <a:ext uri="{FF2B5EF4-FFF2-40B4-BE49-F238E27FC236}">
                <a16:creationId xmlns:a16="http://schemas.microsoft.com/office/drawing/2014/main" id="{B4B2A96C-30FF-114A-9994-B69E4AA50358}"/>
              </a:ext>
            </a:extLst>
          </p:cNvPr>
          <p:cNvPicPr>
            <a:picLocks noGrp="1" noChangeAspect="1"/>
          </p:cNvPicPr>
          <p:nvPr>
            <p:ph idx="1"/>
          </p:nvPr>
        </p:nvPicPr>
        <p:blipFill rotWithShape="1">
          <a:blip r:embed="rId2">
            <a:extLst>
              <a:ext uri="{28A0092B-C50C-407E-A947-70E740481C1C}">
                <a14:useLocalDpi xmlns:a14="http://schemas.microsoft.com/office/drawing/2010/main"/>
              </a:ext>
            </a:extLst>
          </a:blip>
          <a:srcRect/>
          <a:stretch/>
        </p:blipFill>
        <p:spPr>
          <a:xfrm>
            <a:off x="1115616" y="1124744"/>
            <a:ext cx="7262274" cy="4104764"/>
          </a:xfrm>
        </p:spPr>
      </p:pic>
      <p:sp>
        <p:nvSpPr>
          <p:cNvPr id="4" name="Slide Number Placeholder 3"/>
          <p:cNvSpPr>
            <a:spLocks noGrp="1"/>
          </p:cNvSpPr>
          <p:nvPr>
            <p:ph type="sldNum" sz="quarter" idx="11"/>
          </p:nvPr>
        </p:nvSpPr>
        <p:spPr/>
        <p:txBody>
          <a:bodyPr/>
          <a:lstStyle/>
          <a:p>
            <a:fld id="{323594FA-E141-4234-AE05-360401972BE7}" type="slidenum">
              <a:rPr lang="en-US" altLang="en-US" smtClean="0">
                <a:solidFill>
                  <a:srgbClr val="000000"/>
                </a:solidFill>
              </a:rPr>
              <a:pPr/>
              <a:t>22</a:t>
            </a:fld>
            <a:endParaRPr lang="en-US" altLang="en-US">
              <a:solidFill>
                <a:srgbClr val="000000"/>
              </a:solidFill>
            </a:endParaRPr>
          </a:p>
        </p:txBody>
      </p:sp>
      <p:sp>
        <p:nvSpPr>
          <p:cNvPr id="5" name="Rectangle 4"/>
          <p:cNvSpPr/>
          <p:nvPr/>
        </p:nvSpPr>
        <p:spPr>
          <a:xfrm>
            <a:off x="200218" y="5445224"/>
            <a:ext cx="8476676" cy="923330"/>
          </a:xfrm>
          <a:prstGeom prst="rect">
            <a:avLst/>
          </a:prstGeom>
        </p:spPr>
        <p:txBody>
          <a:bodyPr wrap="square">
            <a:spAutoFit/>
          </a:bodyPr>
          <a:lstStyle/>
          <a:p>
            <a:r>
              <a:rPr lang="en-US" err="1">
                <a:solidFill>
                  <a:srgbClr val="000000"/>
                </a:solidFill>
              </a:rPr>
              <a:t>Alser</a:t>
            </a:r>
            <a:r>
              <a:rPr lang="en-US">
                <a:solidFill>
                  <a:srgbClr val="000000"/>
                </a:solidFill>
              </a:rPr>
              <a:t>+, </a:t>
            </a:r>
            <a:r>
              <a:rPr lang="en-US">
                <a:solidFill>
                  <a:srgbClr val="000000"/>
                </a:solidFill>
                <a:hlinkClick r:id="rId3"/>
              </a:rPr>
              <a:t>“</a:t>
            </a:r>
            <a:r>
              <a:rPr lang="en-US" u="sng">
                <a:solidFill>
                  <a:srgbClr val="000000"/>
                </a:solidFill>
                <a:hlinkClick r:id="rId3"/>
              </a:rPr>
              <a:t>Shouji: a fast and efficient pre-alignment filter for sequence alignment”</a:t>
            </a:r>
            <a:r>
              <a:rPr lang="en-US"/>
              <a:t>, </a:t>
            </a:r>
          </a:p>
          <a:p>
            <a:r>
              <a:rPr lang="en-US" i="1"/>
              <a:t>Bioinformatics</a:t>
            </a:r>
            <a:r>
              <a:rPr lang="en-US"/>
              <a:t> 2019, </a:t>
            </a:r>
          </a:p>
          <a:p>
            <a:r>
              <a:rPr lang="en-US"/>
              <a:t> </a:t>
            </a:r>
            <a:r>
              <a:rPr lang="en-US">
                <a:hlinkClick r:id="rId3"/>
              </a:rPr>
              <a:t>https://doi.org/10.1093/bioinformatics/btz234</a:t>
            </a:r>
            <a:endParaRPr lang="en-US">
              <a:solidFill>
                <a:srgbClr val="000000"/>
              </a:solidFill>
            </a:endParaRPr>
          </a:p>
        </p:txBody>
      </p:sp>
    </p:spTree>
    <p:extLst>
      <p:ext uri="{BB962C8B-B14F-4D97-AF65-F5344CB8AC3E}">
        <p14:creationId xmlns:p14="http://schemas.microsoft.com/office/powerpoint/2010/main" val="425251392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a:t>Shouji</a:t>
            </a:r>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23</a:t>
            </a:fld>
            <a:endParaRPr lang="en-US" altLang="en-US">
              <a:solidFill>
                <a:prstClr val="black"/>
              </a:solidFill>
            </a:endParaRPr>
          </a:p>
        </p:txBody>
      </p:sp>
      <p:sp>
        <p:nvSpPr>
          <p:cNvPr id="7" name="Content Placeholder 2"/>
          <p:cNvSpPr txBox="1">
            <a:spLocks/>
          </p:cNvSpPr>
          <p:nvPr/>
        </p:nvSpPr>
        <p:spPr bwMode="auto">
          <a:xfrm>
            <a:off x="111696" y="991991"/>
            <a:ext cx="8879904" cy="548500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000" b="1" kern="0" dirty="0">
                <a:solidFill>
                  <a:srgbClr val="FF0000"/>
                </a:solidFill>
              </a:rPr>
              <a:t>Key observation:</a:t>
            </a:r>
          </a:p>
          <a:p>
            <a:pPr lvl="1"/>
            <a:r>
              <a:rPr lang="en-US" sz="2000" kern="0" dirty="0"/>
              <a:t>Correct alignment always includes </a:t>
            </a:r>
            <a:r>
              <a:rPr lang="en-US" sz="2000" kern="0" dirty="0">
                <a:solidFill>
                  <a:srgbClr val="FF0000"/>
                </a:solidFill>
              </a:rPr>
              <a:t>long identical subsequences</a:t>
            </a:r>
            <a:r>
              <a:rPr lang="en-US" sz="2000" kern="0" dirty="0"/>
              <a:t>. </a:t>
            </a:r>
          </a:p>
          <a:p>
            <a:pPr lvl="1"/>
            <a:r>
              <a:rPr lang="en-US" sz="2000" kern="0" dirty="0"/>
              <a:t>Processing the entire mapping at once (as in GateKeeper) is ineffective for hardware design.</a:t>
            </a:r>
          </a:p>
        </p:txBody>
      </p:sp>
    </p:spTree>
    <p:extLst>
      <p:ext uri="{BB962C8B-B14F-4D97-AF65-F5344CB8AC3E}">
        <p14:creationId xmlns:p14="http://schemas.microsoft.com/office/powerpoint/2010/main" val="280171321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21D329-1ACC-0645-A3E3-E56B9CFA4904}"/>
              </a:ext>
            </a:extLst>
          </p:cNvPr>
          <p:cNvSpPr>
            <a:spLocks noGrp="1"/>
          </p:cNvSpPr>
          <p:nvPr>
            <p:ph type="title"/>
          </p:nvPr>
        </p:nvSpPr>
        <p:spPr/>
        <p:txBody>
          <a:bodyPr/>
          <a:lstStyle/>
          <a:p>
            <a:r>
              <a:rPr lang="en-US" dirty="0"/>
              <a:t>Dot Plot </a:t>
            </a:r>
            <a:r>
              <a:rPr lang="en-US" sz="3200" dirty="0"/>
              <a:t>[Lipman and Pearson, 1985]</a:t>
            </a:r>
            <a:endParaRPr lang="en-US" dirty="0"/>
          </a:p>
        </p:txBody>
      </p:sp>
      <p:graphicFrame>
        <p:nvGraphicFramePr>
          <p:cNvPr id="6" name="Content Placeholder 5">
            <a:extLst>
              <a:ext uri="{FF2B5EF4-FFF2-40B4-BE49-F238E27FC236}">
                <a16:creationId xmlns:a16="http://schemas.microsoft.com/office/drawing/2014/main" id="{446753AC-D4CE-B04A-BA03-13F57209F06D}"/>
              </a:ext>
            </a:extLst>
          </p:cNvPr>
          <p:cNvGraphicFramePr>
            <a:graphicFrameLocks noGrp="1"/>
          </p:cNvGraphicFramePr>
          <p:nvPr>
            <p:ph idx="1"/>
            <p:extLst>
              <p:ext uri="{D42A27DB-BD31-4B8C-83A1-F6EECF244321}">
                <p14:modId xmlns:p14="http://schemas.microsoft.com/office/powerpoint/2010/main" val="2217536136"/>
              </p:ext>
            </p:extLst>
          </p:nvPr>
        </p:nvGraphicFramePr>
        <p:xfrm>
          <a:off x="2322000" y="1219200"/>
          <a:ext cx="4500000" cy="3600000"/>
        </p:xfrm>
        <a:graphic>
          <a:graphicData uri="http://schemas.openxmlformats.org/drawingml/2006/table">
            <a:tbl>
              <a:tblPr firstRow="1" bandRow="1">
                <a:tableStyleId>{5940675A-B579-460E-94D1-54222C63F5DA}</a:tableStyleId>
              </a:tblPr>
              <a:tblGrid>
                <a:gridCol w="450000">
                  <a:extLst>
                    <a:ext uri="{9D8B030D-6E8A-4147-A177-3AD203B41FA5}">
                      <a16:colId xmlns:a16="http://schemas.microsoft.com/office/drawing/2014/main" val="2000915963"/>
                    </a:ext>
                  </a:extLst>
                </a:gridCol>
                <a:gridCol w="450000">
                  <a:extLst>
                    <a:ext uri="{9D8B030D-6E8A-4147-A177-3AD203B41FA5}">
                      <a16:colId xmlns:a16="http://schemas.microsoft.com/office/drawing/2014/main" val="1753316337"/>
                    </a:ext>
                  </a:extLst>
                </a:gridCol>
                <a:gridCol w="450000">
                  <a:extLst>
                    <a:ext uri="{9D8B030D-6E8A-4147-A177-3AD203B41FA5}">
                      <a16:colId xmlns:a16="http://schemas.microsoft.com/office/drawing/2014/main" val="609289056"/>
                    </a:ext>
                  </a:extLst>
                </a:gridCol>
                <a:gridCol w="450000">
                  <a:extLst>
                    <a:ext uri="{9D8B030D-6E8A-4147-A177-3AD203B41FA5}">
                      <a16:colId xmlns:a16="http://schemas.microsoft.com/office/drawing/2014/main" val="3165259696"/>
                    </a:ext>
                  </a:extLst>
                </a:gridCol>
                <a:gridCol w="450000">
                  <a:extLst>
                    <a:ext uri="{9D8B030D-6E8A-4147-A177-3AD203B41FA5}">
                      <a16:colId xmlns:a16="http://schemas.microsoft.com/office/drawing/2014/main" val="2659953940"/>
                    </a:ext>
                  </a:extLst>
                </a:gridCol>
                <a:gridCol w="450000">
                  <a:extLst>
                    <a:ext uri="{9D8B030D-6E8A-4147-A177-3AD203B41FA5}">
                      <a16:colId xmlns:a16="http://schemas.microsoft.com/office/drawing/2014/main" val="1496468479"/>
                    </a:ext>
                  </a:extLst>
                </a:gridCol>
                <a:gridCol w="450000">
                  <a:extLst>
                    <a:ext uri="{9D8B030D-6E8A-4147-A177-3AD203B41FA5}">
                      <a16:colId xmlns:a16="http://schemas.microsoft.com/office/drawing/2014/main" val="467383069"/>
                    </a:ext>
                  </a:extLst>
                </a:gridCol>
                <a:gridCol w="450000">
                  <a:extLst>
                    <a:ext uri="{9D8B030D-6E8A-4147-A177-3AD203B41FA5}">
                      <a16:colId xmlns:a16="http://schemas.microsoft.com/office/drawing/2014/main" val="3419924875"/>
                    </a:ext>
                  </a:extLst>
                </a:gridCol>
                <a:gridCol w="450000">
                  <a:extLst>
                    <a:ext uri="{9D8B030D-6E8A-4147-A177-3AD203B41FA5}">
                      <a16:colId xmlns:a16="http://schemas.microsoft.com/office/drawing/2014/main" val="2166290594"/>
                    </a:ext>
                  </a:extLst>
                </a:gridCol>
                <a:gridCol w="450000">
                  <a:extLst>
                    <a:ext uri="{9D8B030D-6E8A-4147-A177-3AD203B41FA5}">
                      <a16:colId xmlns:a16="http://schemas.microsoft.com/office/drawing/2014/main" val="3202791806"/>
                    </a:ext>
                  </a:extLst>
                </a:gridCol>
              </a:tblGrid>
              <a:tr h="450000">
                <a:tc>
                  <a:txBody>
                    <a:bodyPr/>
                    <a:lstStyle/>
                    <a:p>
                      <a:pPr algn="ctr"/>
                      <a:endParaRPr lang="en-US" dirty="0"/>
                    </a:p>
                  </a:txBody>
                  <a:tcPr anchor="ctr"/>
                </a:tc>
                <a:tc>
                  <a:txBody>
                    <a:bodyPr/>
                    <a:lstStyle/>
                    <a:p>
                      <a:pPr algn="ctr"/>
                      <a:r>
                        <a:rPr lang="en-US" dirty="0"/>
                        <a:t>T</a:t>
                      </a:r>
                    </a:p>
                  </a:txBody>
                  <a:tcPr anchor="ctr">
                    <a:solidFill>
                      <a:schemeClr val="accent1">
                        <a:lumMod val="60000"/>
                        <a:lumOff val="40000"/>
                      </a:schemeClr>
                    </a:solidFill>
                  </a:tcPr>
                </a:tc>
                <a:tc>
                  <a:txBody>
                    <a:bodyPr/>
                    <a:lstStyle/>
                    <a:p>
                      <a:pPr algn="ctr"/>
                      <a:r>
                        <a:rPr lang="en-US" dirty="0"/>
                        <a:t>G</a:t>
                      </a:r>
                    </a:p>
                  </a:txBody>
                  <a:tcPr anchor="ctr">
                    <a:solidFill>
                      <a:schemeClr val="accent1">
                        <a:lumMod val="60000"/>
                        <a:lumOff val="40000"/>
                      </a:schemeClr>
                    </a:solidFill>
                  </a:tcPr>
                </a:tc>
                <a:tc>
                  <a:txBody>
                    <a:bodyPr/>
                    <a:lstStyle/>
                    <a:p>
                      <a:pPr algn="ctr"/>
                      <a:r>
                        <a:rPr lang="en-US" dirty="0"/>
                        <a:t>T</a:t>
                      </a:r>
                    </a:p>
                  </a:txBody>
                  <a:tcPr anchor="ctr">
                    <a:solidFill>
                      <a:schemeClr val="accent1">
                        <a:lumMod val="60000"/>
                        <a:lumOff val="40000"/>
                      </a:schemeClr>
                    </a:solidFill>
                  </a:tcPr>
                </a:tc>
                <a:tc>
                  <a:txBody>
                    <a:bodyPr/>
                    <a:lstStyle/>
                    <a:p>
                      <a:pPr algn="ctr"/>
                      <a:r>
                        <a:rPr lang="en-US" dirty="0"/>
                        <a:t>G</a:t>
                      </a:r>
                    </a:p>
                  </a:txBody>
                  <a:tcPr anchor="ctr">
                    <a:solidFill>
                      <a:schemeClr val="accent1">
                        <a:lumMod val="60000"/>
                        <a:lumOff val="40000"/>
                      </a:schemeClr>
                    </a:solidFill>
                  </a:tcPr>
                </a:tc>
                <a:tc>
                  <a:txBody>
                    <a:bodyPr/>
                    <a:lstStyle/>
                    <a:p>
                      <a:pPr algn="ctr"/>
                      <a:r>
                        <a:rPr lang="en-US" dirty="0"/>
                        <a:t>C</a:t>
                      </a:r>
                    </a:p>
                  </a:txBody>
                  <a:tcPr anchor="ctr">
                    <a:solidFill>
                      <a:schemeClr val="accent1">
                        <a:lumMod val="60000"/>
                        <a:lumOff val="40000"/>
                      </a:schemeClr>
                    </a:solidFill>
                  </a:tcPr>
                </a:tc>
                <a:tc>
                  <a:txBody>
                    <a:bodyPr/>
                    <a:lstStyle/>
                    <a:p>
                      <a:pPr algn="ctr"/>
                      <a:r>
                        <a:rPr lang="en-US" dirty="0"/>
                        <a:t>A</a:t>
                      </a:r>
                    </a:p>
                  </a:txBody>
                  <a:tcPr anchor="ctr">
                    <a:solidFill>
                      <a:schemeClr val="accent1">
                        <a:lumMod val="60000"/>
                        <a:lumOff val="40000"/>
                      </a:schemeClr>
                    </a:solidFill>
                  </a:tcPr>
                </a:tc>
                <a:tc>
                  <a:txBody>
                    <a:bodyPr/>
                    <a:lstStyle/>
                    <a:p>
                      <a:pPr algn="ctr"/>
                      <a:r>
                        <a:rPr lang="en-US" dirty="0"/>
                        <a:t>G</a:t>
                      </a:r>
                    </a:p>
                  </a:txBody>
                  <a:tcPr anchor="ctr">
                    <a:solidFill>
                      <a:schemeClr val="accent1">
                        <a:lumMod val="60000"/>
                        <a:lumOff val="40000"/>
                      </a:schemeClr>
                    </a:solidFill>
                  </a:tcPr>
                </a:tc>
                <a:tc>
                  <a:txBody>
                    <a:bodyPr/>
                    <a:lstStyle/>
                    <a:p>
                      <a:pPr algn="ctr"/>
                      <a:r>
                        <a:rPr lang="en-US" dirty="0"/>
                        <a:t>G</a:t>
                      </a:r>
                    </a:p>
                  </a:txBody>
                  <a:tcPr anchor="ctr">
                    <a:solidFill>
                      <a:schemeClr val="accent1">
                        <a:lumMod val="60000"/>
                        <a:lumOff val="40000"/>
                      </a:schemeClr>
                    </a:solidFill>
                  </a:tcPr>
                </a:tc>
                <a:tc>
                  <a:txBody>
                    <a:bodyPr/>
                    <a:lstStyle/>
                    <a:p>
                      <a:pPr algn="ctr"/>
                      <a:r>
                        <a:rPr lang="en-US" dirty="0"/>
                        <a:t>G</a:t>
                      </a:r>
                    </a:p>
                  </a:txBody>
                  <a:tcPr anchor="ctr">
                    <a:solidFill>
                      <a:schemeClr val="accent1">
                        <a:lumMod val="60000"/>
                        <a:lumOff val="40000"/>
                      </a:schemeClr>
                    </a:solidFill>
                  </a:tcPr>
                </a:tc>
                <a:extLst>
                  <a:ext uri="{0D108BD9-81ED-4DB2-BD59-A6C34878D82A}">
                    <a16:rowId xmlns:a16="http://schemas.microsoft.com/office/drawing/2014/main" val="2717359488"/>
                  </a:ext>
                </a:extLst>
              </a:tr>
              <a:tr h="450000">
                <a:tc>
                  <a:txBody>
                    <a:bodyPr/>
                    <a:lstStyle/>
                    <a:p>
                      <a:pPr algn="ctr"/>
                      <a:r>
                        <a:rPr lang="en-US" dirty="0"/>
                        <a:t>T</a:t>
                      </a:r>
                    </a:p>
                  </a:txBody>
                  <a:tcPr anchor="ctr">
                    <a:solidFill>
                      <a:schemeClr val="accent1">
                        <a:lumMod val="60000"/>
                        <a:lumOff val="40000"/>
                      </a:schemeClr>
                    </a:solidFill>
                  </a:tcPr>
                </a:tc>
                <a:tc>
                  <a:txBody>
                    <a:bodyPr/>
                    <a:lstStyle/>
                    <a:p>
                      <a:pPr algn="ctr"/>
                      <a:r>
                        <a:rPr lang="en-US" dirty="0"/>
                        <a:t>*</a:t>
                      </a:r>
                    </a:p>
                  </a:txBody>
                  <a:tcPr anchor="ctr">
                    <a:solidFill>
                      <a:srgbClr val="00B0F0"/>
                    </a:solidFill>
                  </a:tcPr>
                </a:tc>
                <a:tc>
                  <a:txBody>
                    <a:bodyPr/>
                    <a:lstStyle/>
                    <a:p>
                      <a:pPr algn="ctr"/>
                      <a:endParaRPr lang="en-US" dirty="0"/>
                    </a:p>
                  </a:txBody>
                  <a:tcPr anchor="ctr"/>
                </a:tc>
                <a:tc>
                  <a:txBody>
                    <a:bodyPr/>
                    <a:lstStyle/>
                    <a:p>
                      <a:pPr algn="ctr"/>
                      <a:r>
                        <a:rPr lang="en-US" dirty="0"/>
                        <a:t>*</a:t>
                      </a:r>
                    </a:p>
                  </a:txBody>
                  <a:tcPr anchor="ctr"/>
                </a:tc>
                <a:tc>
                  <a:txBody>
                    <a:bodyPr/>
                    <a:lstStyle/>
                    <a:p>
                      <a:pPr algn="ctr"/>
                      <a:endParaRPr lang="en-US" dirty="0"/>
                    </a:p>
                  </a:txBody>
                  <a:tcPr anchor="ctr"/>
                </a:tc>
                <a:tc>
                  <a:txBody>
                    <a:bodyPr/>
                    <a:lstStyle/>
                    <a:p>
                      <a:pPr algn="ctr"/>
                      <a:endParaRPr lang="en-US"/>
                    </a:p>
                  </a:txBody>
                  <a:tcPr anchor="ctr"/>
                </a:tc>
                <a:tc>
                  <a:txBody>
                    <a:bodyPr/>
                    <a:lstStyle/>
                    <a:p>
                      <a:pPr algn="ctr"/>
                      <a:endParaRPr lang="en-US"/>
                    </a:p>
                  </a:txBody>
                  <a:tcPr anchor="ctr"/>
                </a:tc>
                <a:tc>
                  <a:txBody>
                    <a:bodyPr/>
                    <a:lstStyle/>
                    <a:p>
                      <a:pPr algn="ctr"/>
                      <a:endParaRPr lang="en-US" dirty="0"/>
                    </a:p>
                  </a:txBody>
                  <a:tcPr anchor="ctr"/>
                </a:tc>
                <a:tc>
                  <a:txBody>
                    <a:bodyPr/>
                    <a:lstStyle/>
                    <a:p>
                      <a:pPr algn="ctr"/>
                      <a:endParaRPr lang="en-US" dirty="0"/>
                    </a:p>
                  </a:txBody>
                  <a:tcPr anchor="ctr"/>
                </a:tc>
                <a:tc>
                  <a:txBody>
                    <a:bodyPr/>
                    <a:lstStyle/>
                    <a:p>
                      <a:pPr algn="ctr"/>
                      <a:endParaRPr lang="en-US" dirty="0"/>
                    </a:p>
                  </a:txBody>
                  <a:tcPr anchor="ctr"/>
                </a:tc>
                <a:extLst>
                  <a:ext uri="{0D108BD9-81ED-4DB2-BD59-A6C34878D82A}">
                    <a16:rowId xmlns:a16="http://schemas.microsoft.com/office/drawing/2014/main" val="2661831315"/>
                  </a:ext>
                </a:extLst>
              </a:tr>
              <a:tr h="450000">
                <a:tc>
                  <a:txBody>
                    <a:bodyPr/>
                    <a:lstStyle/>
                    <a:p>
                      <a:pPr algn="ctr"/>
                      <a:r>
                        <a:rPr lang="en-US" dirty="0"/>
                        <a:t>G</a:t>
                      </a:r>
                    </a:p>
                  </a:txBody>
                  <a:tcPr anchor="ctr">
                    <a:solidFill>
                      <a:schemeClr val="accent1">
                        <a:lumMod val="60000"/>
                        <a:lumOff val="40000"/>
                      </a:schemeClr>
                    </a:solidFill>
                  </a:tcPr>
                </a:tc>
                <a:tc>
                  <a:txBody>
                    <a:bodyPr/>
                    <a:lstStyle/>
                    <a:p>
                      <a:pPr algn="ctr"/>
                      <a:endParaRPr lang="en-US" dirty="0"/>
                    </a:p>
                  </a:txBody>
                  <a:tcPr anchor="ctr"/>
                </a:tc>
                <a:tc>
                  <a:txBody>
                    <a:bodyPr/>
                    <a:lstStyle/>
                    <a:p>
                      <a:pPr algn="ctr"/>
                      <a:r>
                        <a:rPr lang="en-US" dirty="0"/>
                        <a:t>*</a:t>
                      </a:r>
                    </a:p>
                  </a:txBody>
                  <a:tcPr anchor="ctr">
                    <a:solidFill>
                      <a:srgbClr val="00B0F0"/>
                    </a:solidFill>
                  </a:tcPr>
                </a:tc>
                <a:tc>
                  <a:txBody>
                    <a:bodyPr/>
                    <a:lstStyle/>
                    <a:p>
                      <a:pPr algn="ctr"/>
                      <a:endParaRPr lang="en-US"/>
                    </a:p>
                  </a:txBody>
                  <a:tcPr anchor="ctr"/>
                </a:tc>
                <a:tc>
                  <a:txBody>
                    <a:bodyPr/>
                    <a:lstStyle/>
                    <a:p>
                      <a:pPr algn="ctr"/>
                      <a:r>
                        <a:rPr lang="en-US" dirty="0"/>
                        <a:t>*</a:t>
                      </a:r>
                    </a:p>
                  </a:txBody>
                  <a:tcPr anchor="ctr"/>
                </a:tc>
                <a:tc>
                  <a:txBody>
                    <a:bodyPr/>
                    <a:lstStyle/>
                    <a:p>
                      <a:pPr algn="ctr"/>
                      <a:endParaRPr lang="en-US"/>
                    </a:p>
                  </a:txBody>
                  <a:tcPr anchor="ctr"/>
                </a:tc>
                <a:tc>
                  <a:txBody>
                    <a:bodyPr/>
                    <a:lstStyle/>
                    <a:p>
                      <a:pPr algn="ctr"/>
                      <a:endParaRPr lang="en-US" dirty="0"/>
                    </a:p>
                  </a:txBody>
                  <a:tcPr anchor="ctr"/>
                </a:tc>
                <a:tc>
                  <a:txBody>
                    <a:bodyPr/>
                    <a:lstStyle/>
                    <a:p>
                      <a:pPr algn="ctr"/>
                      <a:r>
                        <a:rPr lang="en-US" dirty="0"/>
                        <a:t>*</a:t>
                      </a:r>
                    </a:p>
                  </a:txBody>
                  <a:tcPr anchor="ctr"/>
                </a:tc>
                <a:tc>
                  <a:txBody>
                    <a:bodyPr/>
                    <a:lstStyle/>
                    <a:p>
                      <a:pPr algn="ctr"/>
                      <a:r>
                        <a:rPr lang="en-US" dirty="0"/>
                        <a:t>*</a:t>
                      </a:r>
                    </a:p>
                  </a:txBody>
                  <a:tcPr anchor="ctr"/>
                </a:tc>
                <a:tc>
                  <a:txBody>
                    <a:bodyPr/>
                    <a:lstStyle/>
                    <a:p>
                      <a:pPr algn="ctr"/>
                      <a:r>
                        <a:rPr lang="en-US" dirty="0"/>
                        <a:t>*</a:t>
                      </a:r>
                    </a:p>
                  </a:txBody>
                  <a:tcPr anchor="ctr"/>
                </a:tc>
                <a:extLst>
                  <a:ext uri="{0D108BD9-81ED-4DB2-BD59-A6C34878D82A}">
                    <a16:rowId xmlns:a16="http://schemas.microsoft.com/office/drawing/2014/main" val="1341841227"/>
                  </a:ext>
                </a:extLst>
              </a:tr>
              <a:tr h="450000">
                <a:tc>
                  <a:txBody>
                    <a:bodyPr/>
                    <a:lstStyle/>
                    <a:p>
                      <a:pPr algn="ctr"/>
                      <a:r>
                        <a:rPr lang="en-US" dirty="0"/>
                        <a:t>G</a:t>
                      </a:r>
                    </a:p>
                  </a:txBody>
                  <a:tcPr anchor="ctr">
                    <a:solidFill>
                      <a:schemeClr val="accent1">
                        <a:lumMod val="60000"/>
                        <a:lumOff val="40000"/>
                      </a:schemeClr>
                    </a:solidFill>
                  </a:tcPr>
                </a:tc>
                <a:tc>
                  <a:txBody>
                    <a:bodyPr/>
                    <a:lstStyle/>
                    <a:p>
                      <a:pPr algn="ctr"/>
                      <a:endParaRPr lang="en-US" dirty="0"/>
                    </a:p>
                  </a:txBody>
                  <a:tcPr anchor="ctr"/>
                </a:tc>
                <a:tc>
                  <a:txBody>
                    <a:bodyPr/>
                    <a:lstStyle/>
                    <a:p>
                      <a:pPr algn="ctr"/>
                      <a:r>
                        <a:rPr lang="en-US" dirty="0"/>
                        <a:t>*</a:t>
                      </a:r>
                    </a:p>
                  </a:txBody>
                  <a:tcPr anchor="ctr"/>
                </a:tc>
                <a:tc>
                  <a:txBody>
                    <a:bodyPr/>
                    <a:lstStyle/>
                    <a:p>
                      <a:pPr algn="ctr"/>
                      <a:endParaRPr lang="en-US"/>
                    </a:p>
                  </a:txBody>
                  <a:tcPr anchor="ctr"/>
                </a:tc>
                <a:tc>
                  <a:txBody>
                    <a:bodyPr/>
                    <a:lstStyle/>
                    <a:p>
                      <a:pPr algn="ctr"/>
                      <a:r>
                        <a:rPr lang="en-US" dirty="0"/>
                        <a:t>*</a:t>
                      </a:r>
                    </a:p>
                  </a:txBody>
                  <a:tcPr anchor="ctr">
                    <a:solidFill>
                      <a:srgbClr val="00B0F0"/>
                    </a:solidFill>
                  </a:tcPr>
                </a:tc>
                <a:tc>
                  <a:txBody>
                    <a:bodyPr/>
                    <a:lstStyle/>
                    <a:p>
                      <a:pPr algn="ctr"/>
                      <a:endParaRPr lang="en-US"/>
                    </a:p>
                  </a:txBody>
                  <a:tcPr anchor="ctr"/>
                </a:tc>
                <a:tc>
                  <a:txBody>
                    <a:bodyPr/>
                    <a:lstStyle/>
                    <a:p>
                      <a:pPr algn="ctr"/>
                      <a:endParaRPr lang="en-US"/>
                    </a:p>
                  </a:txBody>
                  <a:tcPr anchor="ctr"/>
                </a:tc>
                <a:tc>
                  <a:txBody>
                    <a:bodyPr/>
                    <a:lstStyle/>
                    <a:p>
                      <a:pPr algn="ctr"/>
                      <a:r>
                        <a:rPr lang="en-US" dirty="0"/>
                        <a:t>*</a:t>
                      </a:r>
                    </a:p>
                  </a:txBody>
                  <a:tcPr anchor="ctr"/>
                </a:tc>
                <a:tc>
                  <a:txBody>
                    <a:bodyPr/>
                    <a:lstStyle/>
                    <a:p>
                      <a:pPr algn="ctr"/>
                      <a:r>
                        <a:rPr lang="en-US" dirty="0"/>
                        <a:t>*</a:t>
                      </a:r>
                    </a:p>
                  </a:txBody>
                  <a:tcPr anchor="ctr"/>
                </a:tc>
                <a:tc>
                  <a:txBody>
                    <a:bodyPr/>
                    <a:lstStyle/>
                    <a:p>
                      <a:pPr algn="ctr"/>
                      <a:r>
                        <a:rPr lang="en-US" dirty="0"/>
                        <a:t>*</a:t>
                      </a:r>
                    </a:p>
                  </a:txBody>
                  <a:tcPr anchor="ctr"/>
                </a:tc>
                <a:extLst>
                  <a:ext uri="{0D108BD9-81ED-4DB2-BD59-A6C34878D82A}">
                    <a16:rowId xmlns:a16="http://schemas.microsoft.com/office/drawing/2014/main" val="683491029"/>
                  </a:ext>
                </a:extLst>
              </a:tr>
              <a:tr h="450000">
                <a:tc>
                  <a:txBody>
                    <a:bodyPr/>
                    <a:lstStyle/>
                    <a:p>
                      <a:pPr algn="ctr"/>
                      <a:r>
                        <a:rPr lang="en-US" dirty="0"/>
                        <a:t>C</a:t>
                      </a:r>
                    </a:p>
                  </a:txBody>
                  <a:tcPr anchor="ctr">
                    <a:solidFill>
                      <a:schemeClr val="accent1">
                        <a:lumMod val="60000"/>
                        <a:lumOff val="40000"/>
                      </a:schemeClr>
                    </a:solidFill>
                  </a:tcPr>
                </a:tc>
                <a:tc>
                  <a:txBody>
                    <a:bodyPr/>
                    <a:lstStyle/>
                    <a:p>
                      <a:pPr algn="ctr"/>
                      <a:endParaRPr lang="en-US" dirty="0"/>
                    </a:p>
                  </a:txBody>
                  <a:tcPr anchor="ctr"/>
                </a:tc>
                <a:tc>
                  <a:txBody>
                    <a:bodyPr/>
                    <a:lstStyle/>
                    <a:p>
                      <a:pPr algn="ctr"/>
                      <a:endParaRPr lang="en-US" dirty="0"/>
                    </a:p>
                  </a:txBody>
                  <a:tcPr anchor="ctr"/>
                </a:tc>
                <a:tc>
                  <a:txBody>
                    <a:bodyPr/>
                    <a:lstStyle/>
                    <a:p>
                      <a:pPr algn="ctr"/>
                      <a:endParaRPr lang="en-US"/>
                    </a:p>
                  </a:txBody>
                  <a:tcPr anchor="ctr"/>
                </a:tc>
                <a:tc>
                  <a:txBody>
                    <a:bodyPr/>
                    <a:lstStyle/>
                    <a:p>
                      <a:pPr algn="ctr"/>
                      <a:endParaRPr lang="en-US" dirty="0"/>
                    </a:p>
                  </a:txBody>
                  <a:tcPr anchor="ctr"/>
                </a:tc>
                <a:tc>
                  <a:txBody>
                    <a:bodyPr/>
                    <a:lstStyle/>
                    <a:p>
                      <a:pPr algn="ctr"/>
                      <a:r>
                        <a:rPr lang="en-US" dirty="0"/>
                        <a:t>*</a:t>
                      </a:r>
                    </a:p>
                  </a:txBody>
                  <a:tcPr anchor="ctr">
                    <a:solidFill>
                      <a:srgbClr val="00B0F0"/>
                    </a:solidFill>
                  </a:tcPr>
                </a:tc>
                <a:tc>
                  <a:txBody>
                    <a:bodyPr/>
                    <a:lstStyle/>
                    <a:p>
                      <a:pPr algn="ctr"/>
                      <a:endParaRPr lang="en-US"/>
                    </a:p>
                  </a:txBody>
                  <a:tcPr anchor="ctr"/>
                </a:tc>
                <a:tc>
                  <a:txBody>
                    <a:bodyPr/>
                    <a:lstStyle/>
                    <a:p>
                      <a:pPr algn="ctr"/>
                      <a:endParaRPr lang="en-US" dirty="0"/>
                    </a:p>
                  </a:txBody>
                  <a:tcPr anchor="ctr"/>
                </a:tc>
                <a:tc>
                  <a:txBody>
                    <a:bodyPr/>
                    <a:lstStyle/>
                    <a:p>
                      <a:pPr algn="ctr"/>
                      <a:endParaRPr lang="en-US" dirty="0"/>
                    </a:p>
                  </a:txBody>
                  <a:tcPr anchor="ctr"/>
                </a:tc>
                <a:tc>
                  <a:txBody>
                    <a:bodyPr/>
                    <a:lstStyle/>
                    <a:p>
                      <a:pPr algn="ctr"/>
                      <a:endParaRPr lang="en-US" dirty="0"/>
                    </a:p>
                  </a:txBody>
                  <a:tcPr anchor="ctr"/>
                </a:tc>
                <a:extLst>
                  <a:ext uri="{0D108BD9-81ED-4DB2-BD59-A6C34878D82A}">
                    <a16:rowId xmlns:a16="http://schemas.microsoft.com/office/drawing/2014/main" val="731173608"/>
                  </a:ext>
                </a:extLst>
              </a:tr>
              <a:tr h="450000">
                <a:tc>
                  <a:txBody>
                    <a:bodyPr/>
                    <a:lstStyle/>
                    <a:p>
                      <a:pPr algn="ctr"/>
                      <a:r>
                        <a:rPr lang="en-US" dirty="0"/>
                        <a:t>A</a:t>
                      </a:r>
                    </a:p>
                  </a:txBody>
                  <a:tcPr anchor="ctr">
                    <a:solidFill>
                      <a:schemeClr val="accent1">
                        <a:lumMod val="60000"/>
                        <a:lumOff val="40000"/>
                      </a:schemeClr>
                    </a:solidFill>
                  </a:tcPr>
                </a:tc>
                <a:tc>
                  <a:txBody>
                    <a:bodyPr/>
                    <a:lstStyle/>
                    <a:p>
                      <a:pPr algn="ctr"/>
                      <a:endParaRPr lang="en-US" dirty="0"/>
                    </a:p>
                  </a:txBody>
                  <a:tcPr anchor="ctr"/>
                </a:tc>
                <a:tc>
                  <a:txBody>
                    <a:bodyPr/>
                    <a:lstStyle/>
                    <a:p>
                      <a:pPr algn="ctr"/>
                      <a:endParaRPr lang="en-US" dirty="0"/>
                    </a:p>
                  </a:txBody>
                  <a:tcPr anchor="ctr"/>
                </a:tc>
                <a:tc>
                  <a:txBody>
                    <a:bodyPr/>
                    <a:lstStyle/>
                    <a:p>
                      <a:pPr algn="ctr"/>
                      <a:endParaRPr lang="en-US"/>
                    </a:p>
                  </a:txBody>
                  <a:tcPr anchor="ctr"/>
                </a:tc>
                <a:tc>
                  <a:txBody>
                    <a:bodyPr/>
                    <a:lstStyle/>
                    <a:p>
                      <a:pPr algn="ctr"/>
                      <a:endParaRPr lang="en-US" dirty="0"/>
                    </a:p>
                  </a:txBody>
                  <a:tcPr anchor="ctr"/>
                </a:tc>
                <a:tc>
                  <a:txBody>
                    <a:bodyPr/>
                    <a:lstStyle/>
                    <a:p>
                      <a:pPr algn="ctr"/>
                      <a:endParaRPr lang="en-US" dirty="0"/>
                    </a:p>
                  </a:txBody>
                  <a:tcPr anchor="ctr"/>
                </a:tc>
                <a:tc>
                  <a:txBody>
                    <a:bodyPr/>
                    <a:lstStyle/>
                    <a:p>
                      <a:pPr algn="ctr"/>
                      <a:r>
                        <a:rPr lang="en-US" dirty="0"/>
                        <a:t>*</a:t>
                      </a:r>
                    </a:p>
                  </a:txBody>
                  <a:tcPr anchor="ctr">
                    <a:solidFill>
                      <a:srgbClr val="00B0F0"/>
                    </a:solidFill>
                  </a:tcPr>
                </a:tc>
                <a:tc>
                  <a:txBody>
                    <a:bodyPr/>
                    <a:lstStyle/>
                    <a:p>
                      <a:pPr algn="ctr"/>
                      <a:endParaRPr lang="en-US" dirty="0"/>
                    </a:p>
                  </a:txBody>
                  <a:tcPr anchor="ctr"/>
                </a:tc>
                <a:tc>
                  <a:txBody>
                    <a:bodyPr/>
                    <a:lstStyle/>
                    <a:p>
                      <a:pPr algn="ctr"/>
                      <a:endParaRPr lang="en-US" dirty="0"/>
                    </a:p>
                  </a:txBody>
                  <a:tcPr anchor="ctr"/>
                </a:tc>
                <a:tc>
                  <a:txBody>
                    <a:bodyPr/>
                    <a:lstStyle/>
                    <a:p>
                      <a:pPr algn="ctr"/>
                      <a:endParaRPr lang="en-US" dirty="0"/>
                    </a:p>
                  </a:txBody>
                  <a:tcPr anchor="ctr"/>
                </a:tc>
                <a:extLst>
                  <a:ext uri="{0D108BD9-81ED-4DB2-BD59-A6C34878D82A}">
                    <a16:rowId xmlns:a16="http://schemas.microsoft.com/office/drawing/2014/main" val="1426806968"/>
                  </a:ext>
                </a:extLst>
              </a:tr>
              <a:tr h="450000">
                <a:tc>
                  <a:txBody>
                    <a:bodyPr/>
                    <a:lstStyle/>
                    <a:p>
                      <a:pPr algn="ctr"/>
                      <a:r>
                        <a:rPr lang="en-US" dirty="0"/>
                        <a:t>G</a:t>
                      </a:r>
                    </a:p>
                  </a:txBody>
                  <a:tcPr anchor="ctr">
                    <a:solidFill>
                      <a:schemeClr val="accent1">
                        <a:lumMod val="60000"/>
                        <a:lumOff val="40000"/>
                      </a:schemeClr>
                    </a:solidFill>
                  </a:tcPr>
                </a:tc>
                <a:tc>
                  <a:txBody>
                    <a:bodyPr/>
                    <a:lstStyle/>
                    <a:p>
                      <a:pPr algn="ctr"/>
                      <a:endParaRPr lang="en-US" dirty="0"/>
                    </a:p>
                  </a:txBody>
                  <a:tcPr anchor="ctr"/>
                </a:tc>
                <a:tc>
                  <a:txBody>
                    <a:bodyPr/>
                    <a:lstStyle/>
                    <a:p>
                      <a:pPr algn="ctr"/>
                      <a:r>
                        <a:rPr lang="en-US" dirty="0"/>
                        <a:t>*</a:t>
                      </a:r>
                    </a:p>
                  </a:txBody>
                  <a:tcPr anchor="ctr"/>
                </a:tc>
                <a:tc>
                  <a:txBody>
                    <a:bodyPr/>
                    <a:lstStyle/>
                    <a:p>
                      <a:pPr algn="ctr"/>
                      <a:endParaRPr lang="en-US"/>
                    </a:p>
                  </a:txBody>
                  <a:tcPr anchor="ctr"/>
                </a:tc>
                <a:tc>
                  <a:txBody>
                    <a:bodyPr/>
                    <a:lstStyle/>
                    <a:p>
                      <a:pPr algn="ctr"/>
                      <a:r>
                        <a:rPr lang="en-US" dirty="0"/>
                        <a:t>*</a:t>
                      </a:r>
                    </a:p>
                  </a:txBody>
                  <a:tcPr anchor="ctr"/>
                </a:tc>
                <a:tc>
                  <a:txBody>
                    <a:bodyPr/>
                    <a:lstStyle/>
                    <a:p>
                      <a:pPr algn="ctr"/>
                      <a:endParaRPr lang="en-US"/>
                    </a:p>
                  </a:txBody>
                  <a:tcPr anchor="ctr"/>
                </a:tc>
                <a:tc>
                  <a:txBody>
                    <a:bodyPr/>
                    <a:lstStyle/>
                    <a:p>
                      <a:pPr algn="ctr"/>
                      <a:endParaRPr lang="en-US" dirty="0"/>
                    </a:p>
                  </a:txBody>
                  <a:tcPr anchor="ctr"/>
                </a:tc>
                <a:tc>
                  <a:txBody>
                    <a:bodyPr/>
                    <a:lstStyle/>
                    <a:p>
                      <a:pPr algn="ctr"/>
                      <a:r>
                        <a:rPr lang="en-US" dirty="0"/>
                        <a:t>*</a:t>
                      </a:r>
                    </a:p>
                  </a:txBody>
                  <a:tcPr anchor="ctr">
                    <a:solidFill>
                      <a:srgbClr val="00B0F0"/>
                    </a:solidFill>
                  </a:tcPr>
                </a:tc>
                <a:tc>
                  <a:txBody>
                    <a:bodyPr/>
                    <a:lstStyle/>
                    <a:p>
                      <a:pPr algn="ctr"/>
                      <a:r>
                        <a:rPr lang="en-US" dirty="0"/>
                        <a:t>*</a:t>
                      </a:r>
                    </a:p>
                  </a:txBody>
                  <a:tcPr anchor="ctr"/>
                </a:tc>
                <a:tc>
                  <a:txBody>
                    <a:bodyPr/>
                    <a:lstStyle/>
                    <a:p>
                      <a:pPr algn="ctr"/>
                      <a:r>
                        <a:rPr lang="en-US" dirty="0"/>
                        <a:t>*</a:t>
                      </a:r>
                    </a:p>
                  </a:txBody>
                  <a:tcPr anchor="ctr"/>
                </a:tc>
                <a:extLst>
                  <a:ext uri="{0D108BD9-81ED-4DB2-BD59-A6C34878D82A}">
                    <a16:rowId xmlns:a16="http://schemas.microsoft.com/office/drawing/2014/main" val="2685240238"/>
                  </a:ext>
                </a:extLst>
              </a:tr>
              <a:tr h="450000">
                <a:tc>
                  <a:txBody>
                    <a:bodyPr/>
                    <a:lstStyle/>
                    <a:p>
                      <a:pPr algn="ctr"/>
                      <a:r>
                        <a:rPr lang="en-US" dirty="0"/>
                        <a:t>G</a:t>
                      </a:r>
                    </a:p>
                  </a:txBody>
                  <a:tcPr anchor="ctr">
                    <a:solidFill>
                      <a:schemeClr val="accent1">
                        <a:lumMod val="60000"/>
                        <a:lumOff val="40000"/>
                      </a:schemeClr>
                    </a:solidFill>
                  </a:tcPr>
                </a:tc>
                <a:tc>
                  <a:txBody>
                    <a:bodyPr/>
                    <a:lstStyle/>
                    <a:p>
                      <a:pPr algn="ctr"/>
                      <a:endParaRPr lang="en-US" dirty="0"/>
                    </a:p>
                  </a:txBody>
                  <a:tcPr anchor="ctr"/>
                </a:tc>
                <a:tc>
                  <a:txBody>
                    <a:bodyPr/>
                    <a:lstStyle/>
                    <a:p>
                      <a:pPr algn="ctr"/>
                      <a:r>
                        <a:rPr lang="en-US" dirty="0"/>
                        <a:t>*</a:t>
                      </a:r>
                    </a:p>
                  </a:txBody>
                  <a:tcPr anchor="ctr"/>
                </a:tc>
                <a:tc>
                  <a:txBody>
                    <a:bodyPr/>
                    <a:lstStyle/>
                    <a:p>
                      <a:pPr algn="ctr"/>
                      <a:endParaRPr lang="en-US"/>
                    </a:p>
                  </a:txBody>
                  <a:tcPr anchor="ctr"/>
                </a:tc>
                <a:tc>
                  <a:txBody>
                    <a:bodyPr/>
                    <a:lstStyle/>
                    <a:p>
                      <a:pPr algn="ctr"/>
                      <a:r>
                        <a:rPr lang="en-US" dirty="0"/>
                        <a:t>*</a:t>
                      </a:r>
                    </a:p>
                  </a:txBody>
                  <a:tcPr anchor="ctr"/>
                </a:tc>
                <a:tc>
                  <a:txBody>
                    <a:bodyPr/>
                    <a:lstStyle/>
                    <a:p>
                      <a:pPr algn="ctr"/>
                      <a:endParaRPr lang="en-US"/>
                    </a:p>
                  </a:txBody>
                  <a:tcPr anchor="ctr"/>
                </a:tc>
                <a:tc>
                  <a:txBody>
                    <a:bodyPr/>
                    <a:lstStyle/>
                    <a:p>
                      <a:pPr algn="ctr"/>
                      <a:endParaRPr lang="en-US" dirty="0"/>
                    </a:p>
                  </a:txBody>
                  <a:tcPr anchor="ctr"/>
                </a:tc>
                <a:tc>
                  <a:txBody>
                    <a:bodyPr/>
                    <a:lstStyle/>
                    <a:p>
                      <a:pPr algn="ctr"/>
                      <a:r>
                        <a:rPr lang="en-US" dirty="0"/>
                        <a:t>*</a:t>
                      </a:r>
                    </a:p>
                  </a:txBody>
                  <a:tcPr anchor="ctr">
                    <a:noFill/>
                  </a:tcPr>
                </a:tc>
                <a:tc>
                  <a:txBody>
                    <a:bodyPr/>
                    <a:lstStyle/>
                    <a:p>
                      <a:pPr algn="ctr"/>
                      <a:r>
                        <a:rPr lang="en-US" dirty="0"/>
                        <a:t>*</a:t>
                      </a:r>
                    </a:p>
                  </a:txBody>
                  <a:tcPr anchor="ctr">
                    <a:solidFill>
                      <a:srgbClr val="00B0F0"/>
                    </a:solidFill>
                  </a:tcPr>
                </a:tc>
                <a:tc>
                  <a:txBody>
                    <a:bodyPr/>
                    <a:lstStyle/>
                    <a:p>
                      <a:pPr algn="ctr"/>
                      <a:r>
                        <a:rPr lang="en-US" dirty="0"/>
                        <a:t>*</a:t>
                      </a:r>
                    </a:p>
                  </a:txBody>
                  <a:tcPr anchor="ctr"/>
                </a:tc>
                <a:extLst>
                  <a:ext uri="{0D108BD9-81ED-4DB2-BD59-A6C34878D82A}">
                    <a16:rowId xmlns:a16="http://schemas.microsoft.com/office/drawing/2014/main" val="1533417554"/>
                  </a:ext>
                </a:extLst>
              </a:tr>
            </a:tbl>
          </a:graphicData>
        </a:graphic>
      </p:graphicFrame>
      <p:sp>
        <p:nvSpPr>
          <p:cNvPr id="4" name="Slide Number Placeholder 3">
            <a:extLst>
              <a:ext uri="{FF2B5EF4-FFF2-40B4-BE49-F238E27FC236}">
                <a16:creationId xmlns:a16="http://schemas.microsoft.com/office/drawing/2014/main" id="{7A582F88-33A0-BA4C-A3FC-A7D10A6111C4}"/>
              </a:ext>
            </a:extLst>
          </p:cNvPr>
          <p:cNvSpPr>
            <a:spLocks noGrp="1"/>
          </p:cNvSpPr>
          <p:nvPr>
            <p:ph type="sldNum" sz="quarter" idx="11"/>
          </p:nvPr>
        </p:nvSpPr>
        <p:spPr/>
        <p:txBody>
          <a:bodyPr/>
          <a:lstStyle/>
          <a:p>
            <a:pPr>
              <a:defRPr/>
            </a:pPr>
            <a:fld id="{43CF7A15-8D90-1445-BE37-F18227DCF408}" type="slidenum">
              <a:rPr lang="en-US" altLang="en-US" smtClean="0"/>
              <a:pPr>
                <a:defRPr/>
              </a:pPr>
              <a:t>24</a:t>
            </a:fld>
            <a:endParaRPr lang="en-US" altLang="en-US"/>
          </a:p>
        </p:txBody>
      </p:sp>
      <p:sp>
        <p:nvSpPr>
          <p:cNvPr id="7" name="Rectangle 6">
            <a:extLst>
              <a:ext uri="{FF2B5EF4-FFF2-40B4-BE49-F238E27FC236}">
                <a16:creationId xmlns:a16="http://schemas.microsoft.com/office/drawing/2014/main" id="{CA9781B4-18C9-F442-8799-096DFAA49915}"/>
              </a:ext>
            </a:extLst>
          </p:cNvPr>
          <p:cNvSpPr/>
          <p:nvPr/>
        </p:nvSpPr>
        <p:spPr>
          <a:xfrm>
            <a:off x="609600" y="5287829"/>
            <a:ext cx="8229600" cy="923330"/>
          </a:xfrm>
          <a:prstGeom prst="rect">
            <a:avLst/>
          </a:prstGeom>
        </p:spPr>
        <p:txBody>
          <a:bodyPr wrap="square">
            <a:spAutoFit/>
          </a:bodyPr>
          <a:lstStyle/>
          <a:p>
            <a:r>
              <a:rPr lang="en-US" dirty="0"/>
              <a:t>"dot plot" or "dot matrix" is a visual representation of the similarities between two closely similar genomic sequences that is used in FASTA/FASTP (Lipman and Pearson, 1985).</a:t>
            </a:r>
          </a:p>
        </p:txBody>
      </p:sp>
    </p:spTree>
    <p:extLst>
      <p:ext uri="{BB962C8B-B14F-4D97-AF65-F5344CB8AC3E}">
        <p14:creationId xmlns:p14="http://schemas.microsoft.com/office/powerpoint/2010/main" val="106586848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a:t>Shouji</a:t>
            </a:r>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25</a:t>
            </a:fld>
            <a:endParaRPr lang="en-US" altLang="en-US">
              <a:solidFill>
                <a:prstClr val="black"/>
              </a:solidFill>
            </a:endParaRPr>
          </a:p>
        </p:txBody>
      </p:sp>
      <p:sp>
        <p:nvSpPr>
          <p:cNvPr id="7" name="Content Placeholder 2"/>
          <p:cNvSpPr txBox="1">
            <a:spLocks/>
          </p:cNvSpPr>
          <p:nvPr/>
        </p:nvSpPr>
        <p:spPr bwMode="auto">
          <a:xfrm>
            <a:off x="111696" y="991991"/>
            <a:ext cx="8879904" cy="548500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000" b="1" kern="0" dirty="0">
                <a:solidFill>
                  <a:srgbClr val="FF0000"/>
                </a:solidFill>
              </a:rPr>
              <a:t>Key observation:</a:t>
            </a:r>
          </a:p>
          <a:p>
            <a:pPr lvl="1"/>
            <a:r>
              <a:rPr lang="en-US" sz="2000" kern="0" dirty="0"/>
              <a:t>Correct alignment always includes </a:t>
            </a:r>
            <a:r>
              <a:rPr lang="en-US" sz="2000" kern="0" dirty="0">
                <a:solidFill>
                  <a:srgbClr val="FF0000"/>
                </a:solidFill>
              </a:rPr>
              <a:t>long identical subsequences</a:t>
            </a:r>
            <a:r>
              <a:rPr lang="en-US" sz="2000" kern="0" dirty="0"/>
              <a:t>. </a:t>
            </a:r>
          </a:p>
          <a:p>
            <a:pPr lvl="1"/>
            <a:r>
              <a:rPr lang="en-US" sz="2000" kern="0" dirty="0"/>
              <a:t>Processing the entire mapping at once (as in GateKeeper) is ineffective for hardware design.</a:t>
            </a:r>
          </a:p>
          <a:p>
            <a:r>
              <a:rPr lang="en-US" sz="2000" b="1" kern="0" dirty="0">
                <a:solidFill>
                  <a:srgbClr val="0000FF"/>
                </a:solidFill>
              </a:rPr>
              <a:t>Key idea:</a:t>
            </a:r>
          </a:p>
          <a:p>
            <a:pPr lvl="1"/>
            <a:r>
              <a:rPr lang="en-US" sz="2000" kern="0" dirty="0"/>
              <a:t>Use </a:t>
            </a:r>
            <a:r>
              <a:rPr lang="en-US" sz="2000" b="1" kern="0" dirty="0"/>
              <a:t>overlapping</a:t>
            </a:r>
            <a:r>
              <a:rPr lang="en-US" sz="2000" kern="0" dirty="0"/>
              <a:t> </a:t>
            </a:r>
            <a:r>
              <a:rPr lang="en-US" sz="2000" kern="0" dirty="0">
                <a:solidFill>
                  <a:srgbClr val="FF0000"/>
                </a:solidFill>
              </a:rPr>
              <a:t>sliding window </a:t>
            </a:r>
            <a:r>
              <a:rPr lang="en-US" sz="2000" kern="0" dirty="0"/>
              <a:t>approach to quickly and accurately find all long segments of </a:t>
            </a:r>
            <a:r>
              <a:rPr lang="en-US" sz="2000" kern="0" dirty="0">
                <a:solidFill>
                  <a:srgbClr val="FF0000"/>
                </a:solidFill>
              </a:rPr>
              <a:t>consecutive zeros</a:t>
            </a:r>
            <a:r>
              <a:rPr lang="en-US" sz="2000" kern="0" dirty="0"/>
              <a:t>.</a:t>
            </a:r>
          </a:p>
        </p:txBody>
      </p:sp>
    </p:spTree>
    <p:extLst>
      <p:ext uri="{BB962C8B-B14F-4D97-AF65-F5344CB8AC3E}">
        <p14:creationId xmlns:p14="http://schemas.microsoft.com/office/powerpoint/2010/main" val="38141893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EED2B-7D77-0B46-AB00-6F47A9FA23F9}"/>
              </a:ext>
            </a:extLst>
          </p:cNvPr>
          <p:cNvSpPr>
            <a:spLocks noGrp="1"/>
          </p:cNvSpPr>
          <p:nvPr>
            <p:ph type="title"/>
          </p:nvPr>
        </p:nvSpPr>
        <p:spPr/>
        <p:txBody>
          <a:bodyPr/>
          <a:lstStyle/>
          <a:p>
            <a:r>
              <a:rPr lang="en-US" dirty="0"/>
              <a:t>Building the Neighborhood Map</a:t>
            </a:r>
          </a:p>
        </p:txBody>
      </p:sp>
      <p:sp>
        <p:nvSpPr>
          <p:cNvPr id="3" name="Content Placeholder 2">
            <a:extLst>
              <a:ext uri="{FF2B5EF4-FFF2-40B4-BE49-F238E27FC236}">
                <a16:creationId xmlns:a16="http://schemas.microsoft.com/office/drawing/2014/main" id="{AEAFBD89-64CD-854D-A362-14011A9D04F8}"/>
              </a:ext>
            </a:extLst>
          </p:cNvPr>
          <p:cNvSpPr>
            <a:spLocks noGrp="1"/>
          </p:cNvSpPr>
          <p:nvPr>
            <p:ph idx="1"/>
          </p:nvPr>
        </p:nvSpPr>
        <p:spPr/>
        <p:txBody>
          <a:bodyPr/>
          <a:lstStyle/>
          <a:p>
            <a:r>
              <a:rPr lang="en-US" dirty="0"/>
              <a:t>Given a text sequence T[1…m], a pattern sequence P[1…m], and an edit distance threshold E, the neighborhood map represents the comparison result of the </a:t>
            </a:r>
            <a:r>
              <a:rPr lang="en-US" dirty="0" err="1"/>
              <a:t>i</a:t>
            </a:r>
            <a:r>
              <a:rPr lang="en-US" baseline="30000" dirty="0" err="1"/>
              <a:t>th</a:t>
            </a:r>
            <a:r>
              <a:rPr lang="en-US" dirty="0"/>
              <a:t> character of P with the </a:t>
            </a:r>
            <a:r>
              <a:rPr lang="en-US" dirty="0" err="1"/>
              <a:t>j</a:t>
            </a:r>
            <a:r>
              <a:rPr lang="en-US" baseline="30000" dirty="0" err="1"/>
              <a:t>th</a:t>
            </a:r>
            <a:r>
              <a:rPr lang="en-US" dirty="0"/>
              <a:t> character of T, where </a:t>
            </a:r>
            <a:r>
              <a:rPr lang="en-US" dirty="0" err="1"/>
              <a:t>i</a:t>
            </a:r>
            <a:r>
              <a:rPr lang="en-US" dirty="0"/>
              <a:t> and j satisfy 1 ≤ </a:t>
            </a:r>
            <a:r>
              <a:rPr lang="en-US" dirty="0" err="1"/>
              <a:t>i</a:t>
            </a:r>
            <a:r>
              <a:rPr lang="en-US" dirty="0"/>
              <a:t> ≤ m and </a:t>
            </a:r>
            <a:r>
              <a:rPr lang="en-US" dirty="0" err="1"/>
              <a:t>i</a:t>
            </a:r>
            <a:r>
              <a:rPr lang="en-US" dirty="0"/>
              <a:t>-E ≤ j ≤ </a:t>
            </a:r>
            <a:r>
              <a:rPr lang="en-US" dirty="0" err="1"/>
              <a:t>i+E</a:t>
            </a:r>
            <a:r>
              <a:rPr lang="en-US" dirty="0"/>
              <a:t>. The entry N[</a:t>
            </a:r>
            <a:r>
              <a:rPr lang="en-US" dirty="0" err="1"/>
              <a:t>i</a:t>
            </a:r>
            <a:r>
              <a:rPr lang="en-US" dirty="0"/>
              <a:t>, j] of the neighborhood map can be calculated as follows:</a:t>
            </a:r>
          </a:p>
        </p:txBody>
      </p:sp>
      <p:sp>
        <p:nvSpPr>
          <p:cNvPr id="4" name="Slide Number Placeholder 3">
            <a:extLst>
              <a:ext uri="{FF2B5EF4-FFF2-40B4-BE49-F238E27FC236}">
                <a16:creationId xmlns:a16="http://schemas.microsoft.com/office/drawing/2014/main" id="{981CECFE-E011-4043-834A-04136F58B424}"/>
              </a:ext>
            </a:extLst>
          </p:cNvPr>
          <p:cNvSpPr>
            <a:spLocks noGrp="1"/>
          </p:cNvSpPr>
          <p:nvPr>
            <p:ph type="sldNum" sz="quarter" idx="11"/>
          </p:nvPr>
        </p:nvSpPr>
        <p:spPr/>
        <p:txBody>
          <a:bodyPr/>
          <a:lstStyle/>
          <a:p>
            <a:pPr>
              <a:defRPr/>
            </a:pPr>
            <a:fld id="{43CF7A15-8D90-1445-BE37-F18227DCF408}" type="slidenum">
              <a:rPr lang="en-US" altLang="en-US" smtClean="0"/>
              <a:pPr>
                <a:defRPr/>
              </a:pPr>
              <a:t>26</a:t>
            </a:fld>
            <a:endParaRPr lang="en-US" altLang="en-US"/>
          </a:p>
        </p:txBody>
      </p:sp>
      <p:pic>
        <p:nvPicPr>
          <p:cNvPr id="7" name="Picture 6">
            <a:extLst>
              <a:ext uri="{FF2B5EF4-FFF2-40B4-BE49-F238E27FC236}">
                <a16:creationId xmlns:a16="http://schemas.microsoft.com/office/drawing/2014/main" id="{9BF4769C-8770-234A-B07B-2B17AE61BA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200" y="4495800"/>
            <a:ext cx="5786535" cy="774700"/>
          </a:xfrm>
          <a:prstGeom prst="rect">
            <a:avLst/>
          </a:prstGeom>
        </p:spPr>
      </p:pic>
    </p:spTree>
    <p:extLst>
      <p:ext uri="{BB962C8B-B14F-4D97-AF65-F5344CB8AC3E}">
        <p14:creationId xmlns:p14="http://schemas.microsoft.com/office/powerpoint/2010/main" val="201960952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323594FA-E141-4234-AE05-360401972BE7}" type="slidenum">
              <a:rPr lang="en-US" altLang="en-US" smtClean="0">
                <a:solidFill>
                  <a:srgbClr val="000000"/>
                </a:solidFill>
              </a:rPr>
              <a:pPr/>
              <a:t>27</a:t>
            </a:fld>
            <a:endParaRPr lang="en-US" altLang="en-US">
              <a:solidFill>
                <a:srgbClr val="000000"/>
              </a:solidFill>
            </a:endParaRPr>
          </a:p>
        </p:txBody>
      </p:sp>
      <p:graphicFrame>
        <p:nvGraphicFramePr>
          <p:cNvPr id="6" name="Object 5"/>
          <p:cNvGraphicFramePr>
            <a:graphicFrameLocks noChangeAspect="1"/>
          </p:cNvGraphicFramePr>
          <p:nvPr/>
        </p:nvGraphicFramePr>
        <p:xfrm>
          <a:off x="3279735" y="980728"/>
          <a:ext cx="4687019" cy="3943270"/>
        </p:xfrm>
        <a:graphic>
          <a:graphicData uri="http://schemas.openxmlformats.org/presentationml/2006/ole">
            <mc:AlternateContent xmlns:mc="http://schemas.openxmlformats.org/markup-compatibility/2006">
              <mc:Choice xmlns:v="urn:schemas-microsoft-com:vml" Requires="v">
                <p:oleObj name="Worksheet" r:id="rId2" imgW="3181335" imgH="2676525" progId="Excel.Sheet.12">
                  <p:embed/>
                </p:oleObj>
              </mc:Choice>
              <mc:Fallback>
                <p:oleObj name="Worksheet" r:id="rId2" imgW="3181335" imgH="2676525" progId="Excel.Sheet.12">
                  <p:embed/>
                  <p:pic>
                    <p:nvPicPr>
                      <p:cNvPr id="6" name="Object 5"/>
                      <p:cNvPicPr/>
                      <p:nvPr/>
                    </p:nvPicPr>
                    <p:blipFill>
                      <a:blip r:embed="rId3"/>
                      <a:stretch>
                        <a:fillRect/>
                      </a:stretch>
                    </p:blipFill>
                    <p:spPr>
                      <a:xfrm>
                        <a:off x="3279735" y="980728"/>
                        <a:ext cx="4687019" cy="3943270"/>
                      </a:xfrm>
                      <a:prstGeom prst="rect">
                        <a:avLst/>
                      </a:prstGeom>
                    </p:spPr>
                  </p:pic>
                </p:oleObj>
              </mc:Fallback>
            </mc:AlternateContent>
          </a:graphicData>
        </a:graphic>
      </p:graphicFrame>
      <p:sp>
        <p:nvSpPr>
          <p:cNvPr id="7" name="Title 1"/>
          <p:cNvSpPr txBox="1">
            <a:spLocks/>
          </p:cNvSpPr>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a:lstStyle>
          <a:p>
            <a:r>
              <a:rPr lang="en-US" kern="0">
                <a:solidFill>
                  <a:srgbClr val="006633"/>
                </a:solidFill>
              </a:rPr>
              <a:t>Shouji Walkthrough</a:t>
            </a:r>
          </a:p>
        </p:txBody>
      </p:sp>
      <p:sp>
        <p:nvSpPr>
          <p:cNvPr id="9" name="Rectangle 8"/>
          <p:cNvSpPr/>
          <p:nvPr/>
        </p:nvSpPr>
        <p:spPr>
          <a:xfrm>
            <a:off x="3934306" y="1556792"/>
            <a:ext cx="1296144" cy="20882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10" name="Straight Arrow Connector 9"/>
          <p:cNvCxnSpPr/>
          <p:nvPr/>
        </p:nvCxnSpPr>
        <p:spPr>
          <a:xfrm>
            <a:off x="4942418" y="1556792"/>
            <a:ext cx="216024" cy="216024"/>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653854" y="1564396"/>
            <a:ext cx="504588" cy="496452"/>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353264" y="1572000"/>
            <a:ext cx="820486" cy="776880"/>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4076887" y="1593554"/>
            <a:ext cx="1081555" cy="100637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4020187" y="1845693"/>
            <a:ext cx="1138255" cy="100724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4027841" y="2158475"/>
            <a:ext cx="1138255" cy="100724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4013993" y="2409087"/>
            <a:ext cx="1138255" cy="100724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191420" y="1659540"/>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1</a:t>
            </a:r>
          </a:p>
        </p:txBody>
      </p:sp>
      <p:sp>
        <p:nvSpPr>
          <p:cNvPr id="18" name="TextBox 17"/>
          <p:cNvSpPr txBox="1"/>
          <p:nvPr/>
        </p:nvSpPr>
        <p:spPr>
          <a:xfrm>
            <a:off x="5193011" y="1945511"/>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1</a:t>
            </a:r>
          </a:p>
        </p:txBody>
      </p:sp>
      <p:sp>
        <p:nvSpPr>
          <p:cNvPr id="19" name="TextBox 18"/>
          <p:cNvSpPr txBox="1"/>
          <p:nvPr/>
        </p:nvSpPr>
        <p:spPr>
          <a:xfrm>
            <a:off x="5179163" y="2243846"/>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1</a:t>
            </a:r>
          </a:p>
        </p:txBody>
      </p:sp>
      <p:sp>
        <p:nvSpPr>
          <p:cNvPr id="20" name="TextBox 19"/>
          <p:cNvSpPr txBox="1"/>
          <p:nvPr/>
        </p:nvSpPr>
        <p:spPr>
          <a:xfrm>
            <a:off x="5184066" y="2542181"/>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4</a:t>
            </a:r>
          </a:p>
        </p:txBody>
      </p:sp>
      <p:sp>
        <p:nvSpPr>
          <p:cNvPr id="21" name="TextBox 20"/>
          <p:cNvSpPr txBox="1"/>
          <p:nvPr/>
        </p:nvSpPr>
        <p:spPr>
          <a:xfrm>
            <a:off x="5178731" y="2837874"/>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1</a:t>
            </a:r>
          </a:p>
        </p:txBody>
      </p:sp>
      <p:sp>
        <p:nvSpPr>
          <p:cNvPr id="22" name="TextBox 21"/>
          <p:cNvSpPr txBox="1"/>
          <p:nvPr/>
        </p:nvSpPr>
        <p:spPr>
          <a:xfrm>
            <a:off x="5166096" y="3122187"/>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2</a:t>
            </a:r>
          </a:p>
        </p:txBody>
      </p:sp>
      <p:sp>
        <p:nvSpPr>
          <p:cNvPr id="23" name="TextBox 22"/>
          <p:cNvSpPr txBox="1"/>
          <p:nvPr/>
        </p:nvSpPr>
        <p:spPr>
          <a:xfrm>
            <a:off x="5178731" y="3406500"/>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1</a:t>
            </a:r>
          </a:p>
        </p:txBody>
      </p:sp>
      <p:graphicFrame>
        <p:nvGraphicFramePr>
          <p:cNvPr id="24" name="Object 23"/>
          <p:cNvGraphicFramePr>
            <a:graphicFrameLocks noChangeAspect="1"/>
          </p:cNvGraphicFramePr>
          <p:nvPr/>
        </p:nvGraphicFramePr>
        <p:xfrm>
          <a:off x="3934307" y="5227217"/>
          <a:ext cx="4032448" cy="290015"/>
        </p:xfrm>
        <a:graphic>
          <a:graphicData uri="http://schemas.openxmlformats.org/presentationml/2006/ole">
            <mc:AlternateContent xmlns:mc="http://schemas.openxmlformats.org/markup-compatibility/2006">
              <mc:Choice xmlns:v="urn:schemas-microsoft-com:vml" Requires="v">
                <p:oleObj name="Worksheet" r:id="rId4" imgW="2724135" imgH="200025" progId="Excel.Sheet.12">
                  <p:embed/>
                </p:oleObj>
              </mc:Choice>
              <mc:Fallback>
                <p:oleObj name="Worksheet" r:id="rId4" imgW="2724135" imgH="200025" progId="Excel.Sheet.12">
                  <p:embed/>
                  <p:pic>
                    <p:nvPicPr>
                      <p:cNvPr id="24" name="Object 23"/>
                      <p:cNvPicPr/>
                      <p:nvPr/>
                    </p:nvPicPr>
                    <p:blipFill>
                      <a:blip r:embed="rId5"/>
                      <a:stretch>
                        <a:fillRect/>
                      </a:stretch>
                    </p:blipFill>
                    <p:spPr>
                      <a:xfrm>
                        <a:off x="3934307" y="5227217"/>
                        <a:ext cx="4032448" cy="290015"/>
                      </a:xfrm>
                      <a:prstGeom prst="rect">
                        <a:avLst/>
                      </a:prstGeom>
                    </p:spPr>
                  </p:pic>
                </p:oleObj>
              </mc:Fallback>
            </mc:AlternateContent>
          </a:graphicData>
        </a:graphic>
      </p:graphicFrame>
      <p:sp>
        <p:nvSpPr>
          <p:cNvPr id="25" name="Rectangle 24"/>
          <p:cNvSpPr/>
          <p:nvPr/>
        </p:nvSpPr>
        <p:spPr>
          <a:xfrm>
            <a:off x="3921934" y="1528752"/>
            <a:ext cx="360040" cy="29001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rPr>
              <a:t>0</a:t>
            </a:r>
          </a:p>
        </p:txBody>
      </p:sp>
      <p:sp>
        <p:nvSpPr>
          <p:cNvPr id="26" name="Rectangle 25"/>
          <p:cNvSpPr/>
          <p:nvPr/>
        </p:nvSpPr>
        <p:spPr>
          <a:xfrm>
            <a:off x="4269963" y="1819646"/>
            <a:ext cx="323318" cy="29001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rPr>
              <a:t>0</a:t>
            </a:r>
          </a:p>
        </p:txBody>
      </p:sp>
      <p:sp>
        <p:nvSpPr>
          <p:cNvPr id="27" name="Rectangle 26"/>
          <p:cNvSpPr/>
          <p:nvPr/>
        </p:nvSpPr>
        <p:spPr>
          <a:xfrm>
            <a:off x="4596968" y="2101342"/>
            <a:ext cx="323318" cy="29001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rPr>
              <a:t>0</a:t>
            </a:r>
          </a:p>
        </p:txBody>
      </p:sp>
      <p:sp>
        <p:nvSpPr>
          <p:cNvPr id="28" name="Rectangle 27"/>
          <p:cNvSpPr/>
          <p:nvPr/>
        </p:nvSpPr>
        <p:spPr>
          <a:xfrm>
            <a:off x="4916371" y="2394423"/>
            <a:ext cx="323318" cy="29001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rPr>
              <a:t>0</a:t>
            </a:r>
          </a:p>
        </p:txBody>
      </p:sp>
      <p:sp>
        <p:nvSpPr>
          <p:cNvPr id="29" name="TextBox 28"/>
          <p:cNvSpPr txBox="1"/>
          <p:nvPr/>
        </p:nvSpPr>
        <p:spPr>
          <a:xfrm>
            <a:off x="481136" y="1211487"/>
            <a:ext cx="2736304" cy="646331"/>
          </a:xfrm>
          <a:prstGeom prst="rect">
            <a:avLst/>
          </a:prstGeom>
          <a:solidFill>
            <a:srgbClr val="FFFF00"/>
          </a:solidFill>
        </p:spPr>
        <p:txBody>
          <a:bodyPr wrap="square" rtlCol="0">
            <a:spAutoFit/>
          </a:bodyPr>
          <a:lstStyle/>
          <a:p>
            <a:r>
              <a:rPr lang="en-US">
                <a:solidFill>
                  <a:srgbClr val="000000"/>
                </a:solidFill>
              </a:rPr>
              <a:t>Building the Neighborhood Map</a:t>
            </a:r>
          </a:p>
        </p:txBody>
      </p:sp>
      <p:sp>
        <p:nvSpPr>
          <p:cNvPr id="30" name="TextBox 29"/>
          <p:cNvSpPr txBox="1"/>
          <p:nvPr/>
        </p:nvSpPr>
        <p:spPr>
          <a:xfrm>
            <a:off x="528123" y="5187558"/>
            <a:ext cx="3190160" cy="369332"/>
          </a:xfrm>
          <a:prstGeom prst="rect">
            <a:avLst/>
          </a:prstGeom>
          <a:solidFill>
            <a:srgbClr val="FFFF00"/>
          </a:solidFill>
        </p:spPr>
        <p:txBody>
          <a:bodyPr wrap="square" rtlCol="0">
            <a:spAutoFit/>
          </a:bodyPr>
          <a:lstStyle/>
          <a:p>
            <a:r>
              <a:rPr lang="en-US">
                <a:solidFill>
                  <a:srgbClr val="000000"/>
                </a:solidFill>
              </a:rPr>
              <a:t>Storing it @ Shouji Bit-vector</a:t>
            </a:r>
          </a:p>
        </p:txBody>
      </p:sp>
      <p:sp>
        <p:nvSpPr>
          <p:cNvPr id="31" name="Rectangle 30"/>
          <p:cNvSpPr/>
          <p:nvPr/>
        </p:nvSpPr>
        <p:spPr>
          <a:xfrm>
            <a:off x="4316478" y="1529866"/>
            <a:ext cx="1296144" cy="22591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cxnSp>
        <p:nvCxnSpPr>
          <p:cNvPr id="32" name="Straight Arrow Connector 31"/>
          <p:cNvCxnSpPr/>
          <p:nvPr/>
        </p:nvCxnSpPr>
        <p:spPr>
          <a:xfrm>
            <a:off x="5036026" y="1537470"/>
            <a:ext cx="504588" cy="496452"/>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4735436" y="1545074"/>
            <a:ext cx="820486" cy="776880"/>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4459059" y="1844824"/>
            <a:ext cx="1081555" cy="100637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4338674" y="1484784"/>
            <a:ext cx="1138255" cy="100724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4410013" y="2131549"/>
            <a:ext cx="1138255" cy="100724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4396165" y="2382161"/>
            <a:ext cx="1138255" cy="100724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575183" y="1918585"/>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1</a:t>
            </a:r>
          </a:p>
        </p:txBody>
      </p:sp>
      <p:sp>
        <p:nvSpPr>
          <p:cNvPr id="39" name="TextBox 38"/>
          <p:cNvSpPr txBox="1"/>
          <p:nvPr/>
        </p:nvSpPr>
        <p:spPr>
          <a:xfrm>
            <a:off x="5561335" y="2216920"/>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1</a:t>
            </a:r>
          </a:p>
        </p:txBody>
      </p:sp>
      <p:sp>
        <p:nvSpPr>
          <p:cNvPr id="40" name="TextBox 39"/>
          <p:cNvSpPr txBox="1"/>
          <p:nvPr/>
        </p:nvSpPr>
        <p:spPr>
          <a:xfrm>
            <a:off x="5574668" y="2807631"/>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3</a:t>
            </a:r>
          </a:p>
        </p:txBody>
      </p:sp>
      <p:sp>
        <p:nvSpPr>
          <p:cNvPr id="41" name="TextBox 40"/>
          <p:cNvSpPr txBox="1"/>
          <p:nvPr/>
        </p:nvSpPr>
        <p:spPr>
          <a:xfrm>
            <a:off x="5560903" y="2527913"/>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1</a:t>
            </a:r>
          </a:p>
        </p:txBody>
      </p:sp>
      <p:sp>
        <p:nvSpPr>
          <p:cNvPr id="42" name="TextBox 41"/>
          <p:cNvSpPr txBox="1"/>
          <p:nvPr/>
        </p:nvSpPr>
        <p:spPr>
          <a:xfrm>
            <a:off x="5548268" y="3095261"/>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0</a:t>
            </a:r>
          </a:p>
        </p:txBody>
      </p:sp>
      <p:sp>
        <p:nvSpPr>
          <p:cNvPr id="43" name="TextBox 42"/>
          <p:cNvSpPr txBox="1"/>
          <p:nvPr/>
        </p:nvSpPr>
        <p:spPr>
          <a:xfrm>
            <a:off x="5560903" y="3379574"/>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2</a:t>
            </a:r>
          </a:p>
        </p:txBody>
      </p:sp>
      <p:sp>
        <p:nvSpPr>
          <p:cNvPr id="44" name="Rectangle 43"/>
          <p:cNvSpPr/>
          <p:nvPr/>
        </p:nvSpPr>
        <p:spPr>
          <a:xfrm>
            <a:off x="4289628" y="1809186"/>
            <a:ext cx="360040" cy="29001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rPr>
              <a:t>0</a:t>
            </a:r>
          </a:p>
        </p:txBody>
      </p:sp>
      <p:sp>
        <p:nvSpPr>
          <p:cNvPr id="45" name="Rectangle 44"/>
          <p:cNvSpPr/>
          <p:nvPr/>
        </p:nvSpPr>
        <p:spPr>
          <a:xfrm>
            <a:off x="4637657" y="2100080"/>
            <a:ext cx="323318" cy="29001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rPr>
              <a:t>0</a:t>
            </a:r>
          </a:p>
        </p:txBody>
      </p:sp>
      <p:sp>
        <p:nvSpPr>
          <p:cNvPr id="46" name="Rectangle 45"/>
          <p:cNvSpPr/>
          <p:nvPr/>
        </p:nvSpPr>
        <p:spPr>
          <a:xfrm>
            <a:off x="4964662" y="2381776"/>
            <a:ext cx="323318" cy="29001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rPr>
              <a:t>0</a:t>
            </a:r>
          </a:p>
        </p:txBody>
      </p:sp>
      <p:sp>
        <p:nvSpPr>
          <p:cNvPr id="47" name="Rectangle 46"/>
          <p:cNvSpPr/>
          <p:nvPr/>
        </p:nvSpPr>
        <p:spPr>
          <a:xfrm>
            <a:off x="5284065" y="2674857"/>
            <a:ext cx="323318" cy="290015"/>
          </a:xfrm>
          <a:prstGeom prst="rect">
            <a:avLst/>
          </a:prstGeom>
          <a:solidFill>
            <a:srgbClr val="FFD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000000"/>
                </a:solidFill>
              </a:rPr>
              <a:t>1</a:t>
            </a:r>
          </a:p>
        </p:txBody>
      </p:sp>
      <p:cxnSp>
        <p:nvCxnSpPr>
          <p:cNvPr id="48" name="Straight Arrow Connector 47"/>
          <p:cNvCxnSpPr/>
          <p:nvPr/>
        </p:nvCxnSpPr>
        <p:spPr>
          <a:xfrm>
            <a:off x="4410445" y="2742201"/>
            <a:ext cx="1138255" cy="1007243"/>
          </a:xfrm>
          <a:prstGeom prst="straightConnector1">
            <a:avLst/>
          </a:prstGeom>
          <a:ln w="28575">
            <a:solidFill>
              <a:schemeClr val="tx2"/>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5575183" y="3667606"/>
            <a:ext cx="231332" cy="265450"/>
          </a:xfrm>
          <a:prstGeom prst="roundRect">
            <a:avLst>
              <a:gd name="adj" fmla="val 36937"/>
            </a:avLst>
          </a:prstGeom>
          <a:solidFill>
            <a:srgbClr val="FF0000"/>
          </a:solidFill>
        </p:spPr>
        <p:txBody>
          <a:bodyPr wrap="square" lIns="0" tIns="0" rIns="0" bIns="0" rtlCol="0" anchor="ctr" anchorCtr="0">
            <a:spAutoFit/>
          </a:bodyPr>
          <a:lstStyle/>
          <a:p>
            <a:pPr algn="ctr"/>
            <a:r>
              <a:rPr lang="en-US" sz="1400" b="1">
                <a:solidFill>
                  <a:srgbClr val="FFFFFF"/>
                </a:solidFill>
              </a:rPr>
              <a:t>0</a:t>
            </a:r>
          </a:p>
        </p:txBody>
      </p:sp>
      <p:graphicFrame>
        <p:nvGraphicFramePr>
          <p:cNvPr id="50" name="Table 49"/>
          <p:cNvGraphicFramePr>
            <a:graphicFrameLocks noGrp="1"/>
          </p:cNvGraphicFramePr>
          <p:nvPr/>
        </p:nvGraphicFramePr>
        <p:xfrm>
          <a:off x="3941960" y="5223748"/>
          <a:ext cx="4017141" cy="275419"/>
        </p:xfrm>
        <a:graphic>
          <a:graphicData uri="http://schemas.openxmlformats.org/drawingml/2006/table">
            <a:tbl>
              <a:tblPr>
                <a:tableStyleId>{5C22544A-7EE6-4342-B048-85BDC9FD1C3A}</a:tableStyleId>
              </a:tblPr>
              <a:tblGrid>
                <a:gridCol w="321931">
                  <a:extLst>
                    <a:ext uri="{9D8B030D-6E8A-4147-A177-3AD203B41FA5}">
                      <a16:colId xmlns:a16="http://schemas.microsoft.com/office/drawing/2014/main" val="20000"/>
                    </a:ext>
                  </a:extLst>
                </a:gridCol>
                <a:gridCol w="321931">
                  <a:extLst>
                    <a:ext uri="{9D8B030D-6E8A-4147-A177-3AD203B41FA5}">
                      <a16:colId xmlns:a16="http://schemas.microsoft.com/office/drawing/2014/main" val="20001"/>
                    </a:ext>
                  </a:extLst>
                </a:gridCol>
                <a:gridCol w="321931">
                  <a:extLst>
                    <a:ext uri="{9D8B030D-6E8A-4147-A177-3AD203B41FA5}">
                      <a16:colId xmlns:a16="http://schemas.microsoft.com/office/drawing/2014/main" val="20002"/>
                    </a:ext>
                  </a:extLst>
                </a:gridCol>
                <a:gridCol w="321931">
                  <a:extLst>
                    <a:ext uri="{9D8B030D-6E8A-4147-A177-3AD203B41FA5}">
                      <a16:colId xmlns:a16="http://schemas.microsoft.com/office/drawing/2014/main" val="20003"/>
                    </a:ext>
                  </a:extLst>
                </a:gridCol>
                <a:gridCol w="321931">
                  <a:extLst>
                    <a:ext uri="{9D8B030D-6E8A-4147-A177-3AD203B41FA5}">
                      <a16:colId xmlns:a16="http://schemas.microsoft.com/office/drawing/2014/main" val="20004"/>
                    </a:ext>
                  </a:extLst>
                </a:gridCol>
                <a:gridCol w="321931">
                  <a:extLst>
                    <a:ext uri="{9D8B030D-6E8A-4147-A177-3AD203B41FA5}">
                      <a16:colId xmlns:a16="http://schemas.microsoft.com/office/drawing/2014/main" val="20005"/>
                    </a:ext>
                  </a:extLst>
                </a:gridCol>
                <a:gridCol w="321931">
                  <a:extLst>
                    <a:ext uri="{9D8B030D-6E8A-4147-A177-3AD203B41FA5}">
                      <a16:colId xmlns:a16="http://schemas.microsoft.com/office/drawing/2014/main" val="20006"/>
                    </a:ext>
                  </a:extLst>
                </a:gridCol>
                <a:gridCol w="321931">
                  <a:extLst>
                    <a:ext uri="{9D8B030D-6E8A-4147-A177-3AD203B41FA5}">
                      <a16:colId xmlns:a16="http://schemas.microsoft.com/office/drawing/2014/main" val="20007"/>
                    </a:ext>
                  </a:extLst>
                </a:gridCol>
                <a:gridCol w="321931">
                  <a:extLst>
                    <a:ext uri="{9D8B030D-6E8A-4147-A177-3AD203B41FA5}">
                      <a16:colId xmlns:a16="http://schemas.microsoft.com/office/drawing/2014/main" val="20008"/>
                    </a:ext>
                  </a:extLst>
                </a:gridCol>
                <a:gridCol w="373254">
                  <a:extLst>
                    <a:ext uri="{9D8B030D-6E8A-4147-A177-3AD203B41FA5}">
                      <a16:colId xmlns:a16="http://schemas.microsoft.com/office/drawing/2014/main" val="20009"/>
                    </a:ext>
                  </a:extLst>
                </a:gridCol>
                <a:gridCol w="373254">
                  <a:extLst>
                    <a:ext uri="{9D8B030D-6E8A-4147-A177-3AD203B41FA5}">
                      <a16:colId xmlns:a16="http://schemas.microsoft.com/office/drawing/2014/main" val="20010"/>
                    </a:ext>
                  </a:extLst>
                </a:gridCol>
                <a:gridCol w="373254">
                  <a:extLst>
                    <a:ext uri="{9D8B030D-6E8A-4147-A177-3AD203B41FA5}">
                      <a16:colId xmlns:a16="http://schemas.microsoft.com/office/drawing/2014/main" val="20011"/>
                    </a:ext>
                  </a:extLst>
                </a:gridCol>
              </a:tblGrid>
              <a:tr h="275419">
                <a:tc>
                  <a:txBody>
                    <a:bodyPr/>
                    <a:lstStyle/>
                    <a:p>
                      <a:pPr algn="ctr" fontAlgn="b"/>
                      <a:r>
                        <a:rPr lang="en-US" sz="1200" u="none" strike="noStrike">
                          <a:effectLst/>
                        </a:rPr>
                        <a:t>0</a:t>
                      </a:r>
                      <a:endParaRPr lang="en-US" sz="1600" b="0" i="0" u="none" strike="noStrike">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b="1" u="none" strike="noStrike">
                          <a:effectLst>
                            <a:outerShdw blurRad="38100" dist="38100" dir="2700000" algn="tl">
                              <a:srgbClr val="000000">
                                <a:alpha val="43137"/>
                              </a:srgbClr>
                            </a:outerShdw>
                          </a:effectLst>
                        </a:rPr>
                        <a:t>1</a:t>
                      </a:r>
                      <a:endParaRPr lang="en-US" sz="1200" b="1" i="0" u="none" strike="noStrike">
                        <a:solidFill>
                          <a:srgbClr val="000000"/>
                        </a:solidFill>
                        <a:effectLst>
                          <a:outerShdw blurRad="38100" dist="38100" dir="2700000" algn="tl">
                            <a:srgbClr val="000000">
                              <a:alpha val="43137"/>
                            </a:srgbClr>
                          </a:outerShdw>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b="1" u="none" strike="noStrike">
                          <a:effectLst>
                            <a:outerShdw blurRad="38100" dist="38100" dir="2700000" algn="tl">
                              <a:srgbClr val="000000">
                                <a:alpha val="43137"/>
                              </a:srgbClr>
                            </a:outerShdw>
                          </a:effectLst>
                        </a:rPr>
                        <a:t>1</a:t>
                      </a:r>
                      <a:endParaRPr lang="en-US" sz="1200" b="1" i="0" u="none" strike="noStrike">
                        <a:solidFill>
                          <a:srgbClr val="000000"/>
                        </a:solidFill>
                        <a:effectLst>
                          <a:outerShdw blurRad="38100" dist="38100" dir="2700000" algn="tl">
                            <a:srgbClr val="000000">
                              <a:alpha val="43137"/>
                            </a:srgbClr>
                          </a:outerShdw>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b="1" u="none" strike="noStrike">
                          <a:effectLst>
                            <a:outerShdw blurRad="38100" dist="38100" dir="2700000" algn="tl">
                              <a:srgbClr val="000000">
                                <a:alpha val="43137"/>
                              </a:srgbClr>
                            </a:outerShdw>
                          </a:effectLst>
                        </a:rPr>
                        <a:t>1</a:t>
                      </a:r>
                      <a:endParaRPr lang="en-US" sz="1200" b="1" i="0" u="none" strike="noStrike">
                        <a:solidFill>
                          <a:srgbClr val="000000"/>
                        </a:solidFill>
                        <a:effectLst>
                          <a:outerShdw blurRad="38100" dist="38100" dir="2700000" algn="tl">
                            <a:srgbClr val="000000">
                              <a:alpha val="43137"/>
                            </a:srgbClr>
                          </a:outerShdw>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10000"/>
                  </a:ext>
                </a:extLst>
              </a:tr>
            </a:tbl>
          </a:graphicData>
        </a:graphic>
      </p:graphicFrame>
      <p:sp>
        <p:nvSpPr>
          <p:cNvPr id="51" name="Rectangle 50"/>
          <p:cNvSpPr/>
          <p:nvPr/>
        </p:nvSpPr>
        <p:spPr>
          <a:xfrm>
            <a:off x="621939" y="2819864"/>
            <a:ext cx="1368152" cy="825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2" name="Rectangle 51"/>
          <p:cNvSpPr/>
          <p:nvPr/>
        </p:nvSpPr>
        <p:spPr>
          <a:xfrm>
            <a:off x="511732" y="2539430"/>
            <a:ext cx="2585717" cy="1754326"/>
          </a:xfrm>
          <a:prstGeom prst="rect">
            <a:avLst/>
          </a:prstGeom>
          <a:solidFill>
            <a:srgbClr val="FFFF00"/>
          </a:solidFill>
        </p:spPr>
        <p:txBody>
          <a:bodyPr wrap="square">
            <a:spAutoFit/>
          </a:bodyPr>
          <a:lstStyle/>
          <a:p>
            <a:r>
              <a:rPr lang="en-US">
                <a:solidFill>
                  <a:srgbClr val="000000"/>
                </a:solidFill>
              </a:rPr>
              <a:t>Finding all common subsequences (diagonal segments of consecutive zeros) shared between two given sequences.</a:t>
            </a:r>
          </a:p>
        </p:txBody>
      </p:sp>
      <p:sp>
        <p:nvSpPr>
          <p:cNvPr id="53" name="Rectangle 52"/>
          <p:cNvSpPr/>
          <p:nvPr/>
        </p:nvSpPr>
        <p:spPr>
          <a:xfrm>
            <a:off x="4355976" y="5517232"/>
            <a:ext cx="3999108" cy="369332"/>
          </a:xfrm>
          <a:prstGeom prst="rect">
            <a:avLst/>
          </a:prstGeom>
          <a:solidFill>
            <a:srgbClr val="FFFF00"/>
          </a:solidFill>
        </p:spPr>
        <p:txBody>
          <a:bodyPr wrap="none">
            <a:spAutoFit/>
          </a:bodyPr>
          <a:lstStyle/>
          <a:p>
            <a:r>
              <a:rPr lang="en-US">
                <a:solidFill>
                  <a:srgbClr val="000000"/>
                </a:solidFill>
              </a:rPr>
              <a:t>ACCEPT </a:t>
            </a:r>
            <a:r>
              <a:rPr lang="en-US" err="1">
                <a:solidFill>
                  <a:srgbClr val="000000"/>
                </a:solidFill>
              </a:rPr>
              <a:t>iff</a:t>
            </a:r>
            <a:r>
              <a:rPr lang="en-US">
                <a:solidFill>
                  <a:srgbClr val="000000"/>
                </a:solidFill>
              </a:rPr>
              <a:t> number of ‘1’ </a:t>
            </a:r>
            <a:r>
              <a:rPr lang="en-US">
                <a:solidFill>
                  <a:srgbClr val="000000"/>
                </a:solidFill>
                <a:cs typeface="Consolas" panose="020B0609020204030204" pitchFamily="49" charset="0"/>
              </a:rPr>
              <a:t>≤ Threshold</a:t>
            </a:r>
            <a:endParaRPr lang="en-US">
              <a:solidFill>
                <a:srgbClr val="000000"/>
              </a:solidFill>
            </a:endParaRPr>
          </a:p>
        </p:txBody>
      </p:sp>
      <p:sp>
        <p:nvSpPr>
          <p:cNvPr id="54" name="Rectangle 53"/>
          <p:cNvSpPr/>
          <p:nvPr/>
        </p:nvSpPr>
        <p:spPr>
          <a:xfrm>
            <a:off x="164239" y="5868561"/>
            <a:ext cx="8589640" cy="584775"/>
          </a:xfrm>
          <a:prstGeom prst="rect">
            <a:avLst/>
          </a:prstGeom>
        </p:spPr>
        <p:txBody>
          <a:bodyPr wrap="square">
            <a:spAutoFit/>
          </a:bodyPr>
          <a:lstStyle/>
          <a:p>
            <a:r>
              <a:rPr lang="en-US" sz="1600" u="sng">
                <a:solidFill>
                  <a:srgbClr val="000000"/>
                </a:solidFill>
                <a:hlinkClick r:id="rId6"/>
              </a:rPr>
              <a:t>Shouji: a fast and efficient pre-alignment filter for sequence alignment</a:t>
            </a:r>
            <a:r>
              <a:rPr lang="en-US" sz="1600"/>
              <a:t>, </a:t>
            </a:r>
            <a:r>
              <a:rPr lang="en-US" sz="1600" i="1"/>
              <a:t>Bioinformatics</a:t>
            </a:r>
            <a:r>
              <a:rPr lang="en-US" sz="1600"/>
              <a:t> 2019, </a:t>
            </a:r>
          </a:p>
          <a:p>
            <a:r>
              <a:rPr lang="en-US" sz="1600"/>
              <a:t> </a:t>
            </a:r>
            <a:r>
              <a:rPr lang="en-US" sz="1600">
                <a:hlinkClick r:id="rId6"/>
              </a:rPr>
              <a:t>https://doi.org/10.1093/bioinformatics/btz234</a:t>
            </a:r>
            <a:endParaRPr lang="en-US" sz="1600">
              <a:solidFill>
                <a:srgbClr val="000000"/>
              </a:solidFill>
            </a:endParaRPr>
          </a:p>
        </p:txBody>
      </p:sp>
    </p:spTree>
    <p:extLst>
      <p:ext uri="{BB962C8B-B14F-4D97-AF65-F5344CB8AC3E}">
        <p14:creationId xmlns:p14="http://schemas.microsoft.com/office/powerpoint/2010/main" val="2097442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26" presetClass="emph" presetSubtype="0" fill="hold" grpId="1" nodeType="withEffect">
                                  <p:stCondLst>
                                    <p:cond delay="0"/>
                                  </p:stCondLst>
                                  <p:childTnLst>
                                    <p:animEffect transition="out" filter="fade">
                                      <p:cBhvr>
                                        <p:cTn id="19" dur="500" tmFilter="0, 0; .2, .5; .8, .5; 1, 0"/>
                                        <p:tgtEl>
                                          <p:spTgt spid="9"/>
                                        </p:tgtEl>
                                      </p:cBhvr>
                                    </p:animEffect>
                                    <p:animScale>
                                      <p:cBhvr>
                                        <p:cTn id="20" dur="250" autoRev="1" fill="hold"/>
                                        <p:tgtEl>
                                          <p:spTgt spid="9"/>
                                        </p:tgtEl>
                                      </p:cBhvr>
                                      <p:by x="105000" y="105000"/>
                                    </p:animScale>
                                  </p:childTnLst>
                                </p:cTn>
                              </p:par>
                              <p:par>
                                <p:cTn id="21" presetID="22" presetClass="entr" presetSubtype="8"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up)">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childTnLst>
                          </p:cTn>
                        </p:par>
                        <p:par>
                          <p:cTn id="34" fill="hold">
                            <p:stCondLst>
                              <p:cond delay="500"/>
                            </p:stCondLst>
                            <p:childTnLst>
                              <p:par>
                                <p:cTn id="35" presetID="22" presetClass="entr" presetSubtype="1"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par>
                          <p:cTn id="41" fill="hold">
                            <p:stCondLst>
                              <p:cond delay="1000"/>
                            </p:stCondLst>
                            <p:childTnLst>
                              <p:par>
                                <p:cTn id="42" presetID="22" presetClass="entr" presetSubtype="1"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par>
                          <p:cTn id="48" fill="hold">
                            <p:stCondLst>
                              <p:cond delay="1500"/>
                            </p:stCondLst>
                            <p:childTnLst>
                              <p:par>
                                <p:cTn id="49" presetID="22" presetClass="entr" presetSubtype="1"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up)">
                                      <p:cBhvr>
                                        <p:cTn id="51" dur="500"/>
                                        <p:tgtEl>
                                          <p:spTgt spid="1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left)">
                                      <p:cBhvr>
                                        <p:cTn id="54" dur="500"/>
                                        <p:tgtEl>
                                          <p:spTgt spid="20"/>
                                        </p:tgtEl>
                                      </p:cBhvr>
                                    </p:animEffect>
                                  </p:childTnLst>
                                </p:cTn>
                              </p:par>
                            </p:childTnLst>
                          </p:cTn>
                        </p:par>
                        <p:par>
                          <p:cTn id="55" fill="hold">
                            <p:stCondLst>
                              <p:cond delay="2000"/>
                            </p:stCondLst>
                            <p:childTnLst>
                              <p:par>
                                <p:cTn id="56" presetID="22" presetClass="entr" presetSubtype="1"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up)">
                                      <p:cBhvr>
                                        <p:cTn id="58" dur="500"/>
                                        <p:tgtEl>
                                          <p:spTgt spid="1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left)">
                                      <p:cBhvr>
                                        <p:cTn id="61" dur="500"/>
                                        <p:tgtEl>
                                          <p:spTgt spid="21"/>
                                        </p:tgtEl>
                                      </p:cBhvr>
                                    </p:animEffect>
                                  </p:childTnLst>
                                </p:cTn>
                              </p:par>
                            </p:childTnLst>
                          </p:cTn>
                        </p:par>
                        <p:par>
                          <p:cTn id="62" fill="hold">
                            <p:stCondLst>
                              <p:cond delay="2500"/>
                            </p:stCondLst>
                            <p:childTnLst>
                              <p:par>
                                <p:cTn id="63" presetID="22" presetClass="entr" presetSubtype="1" fill="hold"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ipe(up)">
                                      <p:cBhvr>
                                        <p:cTn id="65" dur="500"/>
                                        <p:tgtEl>
                                          <p:spTgt spid="1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left)">
                                      <p:cBhvr>
                                        <p:cTn id="68" dur="500"/>
                                        <p:tgtEl>
                                          <p:spTgt spid="22"/>
                                        </p:tgtEl>
                                      </p:cBhvr>
                                    </p:animEffect>
                                  </p:childTnLst>
                                </p:cTn>
                              </p:par>
                            </p:childTnLst>
                          </p:cTn>
                        </p:par>
                        <p:par>
                          <p:cTn id="69" fill="hold">
                            <p:stCondLst>
                              <p:cond delay="3000"/>
                            </p:stCondLst>
                            <p:childTnLst>
                              <p:par>
                                <p:cTn id="70" presetID="22" presetClass="entr" presetSubtype="1"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up)">
                                      <p:cBhvr>
                                        <p:cTn id="72" dur="500"/>
                                        <p:tgtEl>
                                          <p:spTgt spid="16"/>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left)">
                                      <p:cBhvr>
                                        <p:cTn id="75" dur="500"/>
                                        <p:tgtEl>
                                          <p:spTgt spid="23"/>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xit" presetSubtype="0" fill="hold" nodeType="clickEffect">
                                  <p:stCondLst>
                                    <p:cond delay="0"/>
                                  </p:stCondLst>
                                  <p:childTnLst>
                                    <p:animEffect transition="out" filter="fade">
                                      <p:cBhvr>
                                        <p:cTn id="79" dur="500"/>
                                        <p:tgtEl>
                                          <p:spTgt spid="10"/>
                                        </p:tgtEl>
                                      </p:cBhvr>
                                    </p:animEffect>
                                    <p:set>
                                      <p:cBhvr>
                                        <p:cTn id="80" dur="1" fill="hold">
                                          <p:stCondLst>
                                            <p:cond delay="499"/>
                                          </p:stCondLst>
                                        </p:cTn>
                                        <p:tgtEl>
                                          <p:spTgt spid="10"/>
                                        </p:tgtEl>
                                        <p:attrNameLst>
                                          <p:attrName>style.visibility</p:attrName>
                                        </p:attrNameLst>
                                      </p:cBhvr>
                                      <p:to>
                                        <p:strVal val="hidden"/>
                                      </p:to>
                                    </p:set>
                                  </p:childTnLst>
                                </p:cTn>
                              </p:par>
                              <p:par>
                                <p:cTn id="81" presetID="10" presetClass="exit" presetSubtype="0" fill="hold" grpId="1" nodeType="withEffect">
                                  <p:stCondLst>
                                    <p:cond delay="0"/>
                                  </p:stCondLst>
                                  <p:childTnLst>
                                    <p:animEffect transition="out" filter="fade">
                                      <p:cBhvr>
                                        <p:cTn id="82" dur="500"/>
                                        <p:tgtEl>
                                          <p:spTgt spid="17"/>
                                        </p:tgtEl>
                                      </p:cBhvr>
                                    </p:animEffect>
                                    <p:set>
                                      <p:cBhvr>
                                        <p:cTn id="83" dur="1" fill="hold">
                                          <p:stCondLst>
                                            <p:cond delay="499"/>
                                          </p:stCondLst>
                                        </p:cTn>
                                        <p:tgtEl>
                                          <p:spTgt spid="17"/>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11"/>
                                        </p:tgtEl>
                                      </p:cBhvr>
                                    </p:animEffect>
                                    <p:set>
                                      <p:cBhvr>
                                        <p:cTn id="86" dur="1" fill="hold">
                                          <p:stCondLst>
                                            <p:cond delay="499"/>
                                          </p:stCondLst>
                                        </p:cTn>
                                        <p:tgtEl>
                                          <p:spTgt spid="11"/>
                                        </p:tgtEl>
                                        <p:attrNameLst>
                                          <p:attrName>style.visibility</p:attrName>
                                        </p:attrNameLst>
                                      </p:cBhvr>
                                      <p:to>
                                        <p:strVal val="hidden"/>
                                      </p:to>
                                    </p:set>
                                  </p:childTnLst>
                                </p:cTn>
                              </p:par>
                              <p:par>
                                <p:cTn id="87" presetID="10" presetClass="exit" presetSubtype="0" fill="hold" grpId="1" nodeType="withEffect">
                                  <p:stCondLst>
                                    <p:cond delay="0"/>
                                  </p:stCondLst>
                                  <p:childTnLst>
                                    <p:animEffect transition="out" filter="fade">
                                      <p:cBhvr>
                                        <p:cTn id="88" dur="500"/>
                                        <p:tgtEl>
                                          <p:spTgt spid="18"/>
                                        </p:tgtEl>
                                      </p:cBhvr>
                                    </p:animEffect>
                                    <p:set>
                                      <p:cBhvr>
                                        <p:cTn id="89" dur="1" fill="hold">
                                          <p:stCondLst>
                                            <p:cond delay="499"/>
                                          </p:stCondLst>
                                        </p:cTn>
                                        <p:tgtEl>
                                          <p:spTgt spid="18"/>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12"/>
                                        </p:tgtEl>
                                      </p:cBhvr>
                                    </p:animEffect>
                                    <p:set>
                                      <p:cBhvr>
                                        <p:cTn id="92" dur="1" fill="hold">
                                          <p:stCondLst>
                                            <p:cond delay="499"/>
                                          </p:stCondLst>
                                        </p:cTn>
                                        <p:tgtEl>
                                          <p:spTgt spid="12"/>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500"/>
                                        <p:tgtEl>
                                          <p:spTgt spid="19"/>
                                        </p:tgtEl>
                                      </p:cBhvr>
                                    </p:animEffect>
                                    <p:set>
                                      <p:cBhvr>
                                        <p:cTn id="95" dur="1" fill="hold">
                                          <p:stCondLst>
                                            <p:cond delay="499"/>
                                          </p:stCondLst>
                                        </p:cTn>
                                        <p:tgtEl>
                                          <p:spTgt spid="19"/>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14"/>
                                        </p:tgtEl>
                                      </p:cBhvr>
                                    </p:animEffect>
                                    <p:set>
                                      <p:cBhvr>
                                        <p:cTn id="98" dur="1" fill="hold">
                                          <p:stCondLst>
                                            <p:cond delay="499"/>
                                          </p:stCondLst>
                                        </p:cTn>
                                        <p:tgtEl>
                                          <p:spTgt spid="14"/>
                                        </p:tgtEl>
                                        <p:attrNameLst>
                                          <p:attrName>style.visibility</p:attrName>
                                        </p:attrNameLst>
                                      </p:cBhvr>
                                      <p:to>
                                        <p:strVal val="hidden"/>
                                      </p:to>
                                    </p:set>
                                  </p:childTnLst>
                                </p:cTn>
                              </p:par>
                              <p:par>
                                <p:cTn id="99" presetID="10" presetClass="exit" presetSubtype="0" fill="hold" grpId="1" nodeType="withEffect">
                                  <p:stCondLst>
                                    <p:cond delay="0"/>
                                  </p:stCondLst>
                                  <p:childTnLst>
                                    <p:animEffect transition="out" filter="fade">
                                      <p:cBhvr>
                                        <p:cTn id="100" dur="500"/>
                                        <p:tgtEl>
                                          <p:spTgt spid="21"/>
                                        </p:tgtEl>
                                      </p:cBhvr>
                                    </p:animEffect>
                                    <p:set>
                                      <p:cBhvr>
                                        <p:cTn id="101" dur="1" fill="hold">
                                          <p:stCondLst>
                                            <p:cond delay="499"/>
                                          </p:stCondLst>
                                        </p:cTn>
                                        <p:tgtEl>
                                          <p:spTgt spid="21"/>
                                        </p:tgtEl>
                                        <p:attrNameLst>
                                          <p:attrName>style.visibility</p:attrName>
                                        </p:attrNameLst>
                                      </p:cBhvr>
                                      <p:to>
                                        <p:strVal val="hidden"/>
                                      </p:to>
                                    </p:set>
                                  </p:childTnLst>
                                </p:cTn>
                              </p:par>
                              <p:par>
                                <p:cTn id="102" presetID="10" presetClass="exit" presetSubtype="0" fill="hold" nodeType="withEffect">
                                  <p:stCondLst>
                                    <p:cond delay="0"/>
                                  </p:stCondLst>
                                  <p:childTnLst>
                                    <p:animEffect transition="out" filter="fade">
                                      <p:cBhvr>
                                        <p:cTn id="103" dur="500"/>
                                        <p:tgtEl>
                                          <p:spTgt spid="15"/>
                                        </p:tgtEl>
                                      </p:cBhvr>
                                    </p:animEffect>
                                    <p:set>
                                      <p:cBhvr>
                                        <p:cTn id="104" dur="1" fill="hold">
                                          <p:stCondLst>
                                            <p:cond delay="499"/>
                                          </p:stCondLst>
                                        </p:cTn>
                                        <p:tgtEl>
                                          <p:spTgt spid="15"/>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22"/>
                                        </p:tgtEl>
                                      </p:cBhvr>
                                    </p:animEffect>
                                    <p:set>
                                      <p:cBhvr>
                                        <p:cTn id="107" dur="1" fill="hold">
                                          <p:stCondLst>
                                            <p:cond delay="499"/>
                                          </p:stCondLst>
                                        </p:cTn>
                                        <p:tgtEl>
                                          <p:spTgt spid="22"/>
                                        </p:tgtEl>
                                        <p:attrNameLst>
                                          <p:attrName>style.visibility</p:attrName>
                                        </p:attrNameLst>
                                      </p:cBhvr>
                                      <p:to>
                                        <p:strVal val="hidden"/>
                                      </p:to>
                                    </p:set>
                                  </p:childTnLst>
                                </p:cTn>
                              </p:par>
                              <p:par>
                                <p:cTn id="108" presetID="10" presetClass="exit" presetSubtype="0" fill="hold" nodeType="withEffect">
                                  <p:stCondLst>
                                    <p:cond delay="0"/>
                                  </p:stCondLst>
                                  <p:childTnLst>
                                    <p:animEffect transition="out" filter="fade">
                                      <p:cBhvr>
                                        <p:cTn id="109" dur="500"/>
                                        <p:tgtEl>
                                          <p:spTgt spid="16"/>
                                        </p:tgtEl>
                                      </p:cBhvr>
                                    </p:animEffect>
                                    <p:set>
                                      <p:cBhvr>
                                        <p:cTn id="110" dur="1" fill="hold">
                                          <p:stCondLst>
                                            <p:cond delay="499"/>
                                          </p:stCondLst>
                                        </p:cTn>
                                        <p:tgtEl>
                                          <p:spTgt spid="16"/>
                                        </p:tgtEl>
                                        <p:attrNameLst>
                                          <p:attrName>style.visibility</p:attrName>
                                        </p:attrNameLst>
                                      </p:cBhvr>
                                      <p:to>
                                        <p:strVal val="hidden"/>
                                      </p:to>
                                    </p:set>
                                  </p:childTnLst>
                                </p:cTn>
                              </p:par>
                              <p:par>
                                <p:cTn id="111" presetID="10" presetClass="exit" presetSubtype="0" fill="hold" grpId="1" nodeType="withEffect">
                                  <p:stCondLst>
                                    <p:cond delay="0"/>
                                  </p:stCondLst>
                                  <p:childTnLst>
                                    <p:animEffect transition="out" filter="fade">
                                      <p:cBhvr>
                                        <p:cTn id="112" dur="500"/>
                                        <p:tgtEl>
                                          <p:spTgt spid="23"/>
                                        </p:tgtEl>
                                      </p:cBhvr>
                                    </p:animEffect>
                                    <p:set>
                                      <p:cBhvr>
                                        <p:cTn id="113" dur="1" fill="hold">
                                          <p:stCondLst>
                                            <p:cond delay="499"/>
                                          </p:stCondLst>
                                        </p:cTn>
                                        <p:tgtEl>
                                          <p:spTgt spid="23"/>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24"/>
                                        </p:tgtEl>
                                        <p:attrNameLst>
                                          <p:attrName>style.visibility</p:attrName>
                                        </p:attrNameLst>
                                      </p:cBhvr>
                                      <p:to>
                                        <p:strVal val="visible"/>
                                      </p:to>
                                    </p:set>
                                    <p:animEffect transition="in" filter="wipe(left)">
                                      <p:cBhvr>
                                        <p:cTn id="118" dur="500"/>
                                        <p:tgtEl>
                                          <p:spTgt spid="24"/>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wipe(left)">
                                      <p:cBhvr>
                                        <p:cTn id="121" dur="500"/>
                                        <p:tgtEl>
                                          <p:spTgt spid="30"/>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25"/>
                                        </p:tgtEl>
                                        <p:attrNameLst>
                                          <p:attrName>style.visibility</p:attrName>
                                        </p:attrNameLst>
                                      </p:cBhvr>
                                      <p:to>
                                        <p:strVal val="visible"/>
                                      </p:to>
                                    </p:set>
                                    <p:animEffect transition="in" filter="fade">
                                      <p:cBhvr>
                                        <p:cTn id="126" dur="500"/>
                                        <p:tgtEl>
                                          <p:spTgt spid="25"/>
                                        </p:tgtEl>
                                      </p:cBhvr>
                                    </p:animEffect>
                                  </p:childTnLst>
                                </p:cTn>
                              </p:par>
                              <p:par>
                                <p:cTn id="127" presetID="42" presetClass="path" presetSubtype="0" accel="50000" decel="50000" fill="hold" grpId="1" nodeType="withEffect">
                                  <p:stCondLst>
                                    <p:cond delay="0"/>
                                  </p:stCondLst>
                                  <p:childTnLst>
                                    <p:animMotion origin="layout" path="M -2.22222E-6 2.22222E-6 L -2.22222E-6 0.53958 " pathEditMode="relative" rAng="0" ptsTypes="AA">
                                      <p:cBhvr>
                                        <p:cTn id="128" dur="1000" fill="hold"/>
                                        <p:tgtEl>
                                          <p:spTgt spid="25"/>
                                        </p:tgtEl>
                                        <p:attrNameLst>
                                          <p:attrName>ppt_x</p:attrName>
                                          <p:attrName>ppt_y</p:attrName>
                                        </p:attrNameLst>
                                      </p:cBhvr>
                                      <p:rCtr x="0" y="26968"/>
                                    </p:animMotion>
                                  </p:childTnLst>
                                </p:cTn>
                              </p:par>
                              <p:par>
                                <p:cTn id="129" presetID="10" presetClass="entr" presetSubtype="0" fill="hold" grpId="0" nodeType="withEffect">
                                  <p:stCondLst>
                                    <p:cond delay="0"/>
                                  </p:stCondLst>
                                  <p:childTnLst>
                                    <p:set>
                                      <p:cBhvr>
                                        <p:cTn id="130" dur="1" fill="hold">
                                          <p:stCondLst>
                                            <p:cond delay="0"/>
                                          </p:stCondLst>
                                        </p:cTn>
                                        <p:tgtEl>
                                          <p:spTgt spid="26"/>
                                        </p:tgtEl>
                                        <p:attrNameLst>
                                          <p:attrName>style.visibility</p:attrName>
                                        </p:attrNameLst>
                                      </p:cBhvr>
                                      <p:to>
                                        <p:strVal val="visible"/>
                                      </p:to>
                                    </p:set>
                                    <p:animEffect transition="in" filter="fade">
                                      <p:cBhvr>
                                        <p:cTn id="131" dur="500"/>
                                        <p:tgtEl>
                                          <p:spTgt spid="26"/>
                                        </p:tgtEl>
                                      </p:cBhvr>
                                    </p:animEffect>
                                  </p:childTnLst>
                                </p:cTn>
                              </p:par>
                              <p:par>
                                <p:cTn id="132" presetID="42" presetClass="path" presetSubtype="0" accel="50000" decel="50000" fill="hold" grpId="1" nodeType="withEffect">
                                  <p:stCondLst>
                                    <p:cond delay="0"/>
                                  </p:stCondLst>
                                  <p:childTnLst>
                                    <p:animMotion origin="layout" path="M 2.77778E-7 1.11111E-6 L 2.77778E-7 0.49722 " pathEditMode="relative" rAng="0" ptsTypes="AA">
                                      <p:cBhvr>
                                        <p:cTn id="133" dur="1000" fill="hold"/>
                                        <p:tgtEl>
                                          <p:spTgt spid="26"/>
                                        </p:tgtEl>
                                        <p:attrNameLst>
                                          <p:attrName>ppt_x</p:attrName>
                                          <p:attrName>ppt_y</p:attrName>
                                        </p:attrNameLst>
                                      </p:cBhvr>
                                      <p:rCtr x="0" y="24861"/>
                                    </p:animMotion>
                                  </p:childTnLst>
                                </p:cTn>
                              </p:par>
                              <p:par>
                                <p:cTn id="134" presetID="10" presetClass="entr" presetSubtype="0" fill="hold" grpId="0" nodeType="withEffect">
                                  <p:stCondLst>
                                    <p:cond delay="0"/>
                                  </p:stCondLst>
                                  <p:childTnLst>
                                    <p:set>
                                      <p:cBhvr>
                                        <p:cTn id="135" dur="1" fill="hold">
                                          <p:stCondLst>
                                            <p:cond delay="0"/>
                                          </p:stCondLst>
                                        </p:cTn>
                                        <p:tgtEl>
                                          <p:spTgt spid="27"/>
                                        </p:tgtEl>
                                        <p:attrNameLst>
                                          <p:attrName>style.visibility</p:attrName>
                                        </p:attrNameLst>
                                      </p:cBhvr>
                                      <p:to>
                                        <p:strVal val="visible"/>
                                      </p:to>
                                    </p:set>
                                    <p:animEffect transition="in" filter="fade">
                                      <p:cBhvr>
                                        <p:cTn id="136" dur="500"/>
                                        <p:tgtEl>
                                          <p:spTgt spid="27"/>
                                        </p:tgtEl>
                                      </p:cBhvr>
                                    </p:animEffect>
                                  </p:childTnLst>
                                </p:cTn>
                              </p:par>
                              <p:par>
                                <p:cTn id="137" presetID="42" presetClass="path" presetSubtype="0" accel="50000" decel="50000" fill="hold" grpId="1" nodeType="withEffect">
                                  <p:stCondLst>
                                    <p:cond delay="0"/>
                                  </p:stCondLst>
                                  <p:childTnLst>
                                    <p:animMotion origin="layout" path="M -3.61111E-6 -1.11111E-6 L -3.61111E-6 0.45602 " pathEditMode="relative" rAng="0" ptsTypes="AA">
                                      <p:cBhvr>
                                        <p:cTn id="138" dur="1000" fill="hold"/>
                                        <p:tgtEl>
                                          <p:spTgt spid="27"/>
                                        </p:tgtEl>
                                        <p:attrNameLst>
                                          <p:attrName>ppt_x</p:attrName>
                                          <p:attrName>ppt_y</p:attrName>
                                        </p:attrNameLst>
                                      </p:cBhvr>
                                      <p:rCtr x="0" y="22801"/>
                                    </p:animMotion>
                                  </p:childTnLst>
                                </p:cTn>
                              </p:par>
                              <p:par>
                                <p:cTn id="139" presetID="10" presetClass="entr" presetSubtype="0" fill="hold" grpId="0" nodeType="withEffect">
                                  <p:stCondLst>
                                    <p:cond delay="0"/>
                                  </p:stCondLst>
                                  <p:childTnLst>
                                    <p:set>
                                      <p:cBhvr>
                                        <p:cTn id="140" dur="1" fill="hold">
                                          <p:stCondLst>
                                            <p:cond delay="0"/>
                                          </p:stCondLst>
                                        </p:cTn>
                                        <p:tgtEl>
                                          <p:spTgt spid="28"/>
                                        </p:tgtEl>
                                        <p:attrNameLst>
                                          <p:attrName>style.visibility</p:attrName>
                                        </p:attrNameLst>
                                      </p:cBhvr>
                                      <p:to>
                                        <p:strVal val="visible"/>
                                      </p:to>
                                    </p:set>
                                    <p:animEffect transition="in" filter="fade">
                                      <p:cBhvr>
                                        <p:cTn id="141" dur="500"/>
                                        <p:tgtEl>
                                          <p:spTgt spid="28"/>
                                        </p:tgtEl>
                                      </p:cBhvr>
                                    </p:animEffect>
                                  </p:childTnLst>
                                </p:cTn>
                              </p:par>
                              <p:par>
                                <p:cTn id="142" presetID="42" presetClass="path" presetSubtype="0" accel="50000" decel="50000" fill="hold" grpId="1" nodeType="withEffect">
                                  <p:stCondLst>
                                    <p:cond delay="0"/>
                                  </p:stCondLst>
                                  <p:childTnLst>
                                    <p:animMotion origin="layout" path="M -3.05556E-6 4.81481E-6 L -3.05556E-6 0.41319 " pathEditMode="relative" rAng="0" ptsTypes="AA">
                                      <p:cBhvr>
                                        <p:cTn id="143" dur="1000" fill="hold"/>
                                        <p:tgtEl>
                                          <p:spTgt spid="28"/>
                                        </p:tgtEl>
                                        <p:attrNameLst>
                                          <p:attrName>ppt_x</p:attrName>
                                          <p:attrName>ppt_y</p:attrName>
                                        </p:attrNameLst>
                                      </p:cBhvr>
                                      <p:rCtr x="0" y="20648"/>
                                    </p:animMotion>
                                  </p:childTnLst>
                                </p:cTn>
                              </p:par>
                            </p:childTnLst>
                          </p:cTn>
                        </p:par>
                      </p:childTnLst>
                    </p:cTn>
                  </p:par>
                  <p:par>
                    <p:cTn id="144" fill="hold">
                      <p:stCondLst>
                        <p:cond delay="indefinite"/>
                      </p:stCondLst>
                      <p:childTnLst>
                        <p:par>
                          <p:cTn id="145" fill="hold">
                            <p:stCondLst>
                              <p:cond delay="0"/>
                            </p:stCondLst>
                            <p:childTnLst>
                              <p:par>
                                <p:cTn id="146" presetID="10" presetClass="exit" presetSubtype="0" fill="hold" nodeType="clickEffect">
                                  <p:stCondLst>
                                    <p:cond delay="0"/>
                                  </p:stCondLst>
                                  <p:childTnLst>
                                    <p:animEffect transition="out" filter="fade">
                                      <p:cBhvr>
                                        <p:cTn id="147" dur="500"/>
                                        <p:tgtEl>
                                          <p:spTgt spid="13"/>
                                        </p:tgtEl>
                                      </p:cBhvr>
                                    </p:animEffect>
                                    <p:set>
                                      <p:cBhvr>
                                        <p:cTn id="148" dur="1" fill="hold">
                                          <p:stCondLst>
                                            <p:cond delay="499"/>
                                          </p:stCondLst>
                                        </p:cTn>
                                        <p:tgtEl>
                                          <p:spTgt spid="13"/>
                                        </p:tgtEl>
                                        <p:attrNameLst>
                                          <p:attrName>style.visibility</p:attrName>
                                        </p:attrNameLst>
                                      </p:cBhvr>
                                      <p:to>
                                        <p:strVal val="hidden"/>
                                      </p:to>
                                    </p:set>
                                  </p:childTnLst>
                                </p:cTn>
                              </p:par>
                              <p:par>
                                <p:cTn id="149" presetID="10" presetClass="exit" presetSubtype="0" fill="hold" grpId="1" nodeType="withEffect">
                                  <p:stCondLst>
                                    <p:cond delay="0"/>
                                  </p:stCondLst>
                                  <p:childTnLst>
                                    <p:animEffect transition="out" filter="fade">
                                      <p:cBhvr>
                                        <p:cTn id="150" dur="500"/>
                                        <p:tgtEl>
                                          <p:spTgt spid="20"/>
                                        </p:tgtEl>
                                      </p:cBhvr>
                                    </p:animEffect>
                                    <p:set>
                                      <p:cBhvr>
                                        <p:cTn id="151" dur="1" fill="hold">
                                          <p:stCondLst>
                                            <p:cond delay="499"/>
                                          </p:stCondLst>
                                        </p:cTn>
                                        <p:tgtEl>
                                          <p:spTgt spid="20"/>
                                        </p:tgtEl>
                                        <p:attrNameLst>
                                          <p:attrName>style.visibility</p:attrName>
                                        </p:attrNameLst>
                                      </p:cBhvr>
                                      <p:to>
                                        <p:strVal val="hidden"/>
                                      </p:to>
                                    </p:set>
                                  </p:childTnLst>
                                </p:cTn>
                              </p:par>
                              <p:par>
                                <p:cTn id="152" presetID="10" presetClass="exit" presetSubtype="0" fill="hold" grpId="2" nodeType="withEffect">
                                  <p:stCondLst>
                                    <p:cond delay="0"/>
                                  </p:stCondLst>
                                  <p:childTnLst>
                                    <p:animEffect transition="out" filter="fade">
                                      <p:cBhvr>
                                        <p:cTn id="153" dur="500"/>
                                        <p:tgtEl>
                                          <p:spTgt spid="9"/>
                                        </p:tgtEl>
                                      </p:cBhvr>
                                    </p:animEffect>
                                    <p:set>
                                      <p:cBhvr>
                                        <p:cTn id="154" dur="1" fill="hold">
                                          <p:stCondLst>
                                            <p:cond delay="499"/>
                                          </p:stCondLst>
                                        </p:cTn>
                                        <p:tgtEl>
                                          <p:spTgt spid="9"/>
                                        </p:tgtEl>
                                        <p:attrNameLst>
                                          <p:attrName>style.visibility</p:attrName>
                                        </p:attrNameLst>
                                      </p:cBhvr>
                                      <p:to>
                                        <p:strVal val="hidden"/>
                                      </p:to>
                                    </p:set>
                                  </p:childTnLst>
                                </p:cTn>
                              </p:par>
                            </p:childTnLst>
                          </p:cTn>
                        </p:par>
                      </p:childTnLst>
                    </p:cTn>
                  </p:par>
                  <p:par>
                    <p:cTn id="155" fill="hold">
                      <p:stCondLst>
                        <p:cond delay="indefinite"/>
                      </p:stCondLst>
                      <p:childTnLst>
                        <p:par>
                          <p:cTn id="156" fill="hold">
                            <p:stCondLst>
                              <p:cond delay="0"/>
                            </p:stCondLst>
                            <p:childTnLst>
                              <p:par>
                                <p:cTn id="157" presetID="22" presetClass="entr" presetSubtype="8" fill="hold" grpId="0" nodeType="clickEffect">
                                  <p:stCondLst>
                                    <p:cond delay="0"/>
                                  </p:stCondLst>
                                  <p:childTnLst>
                                    <p:set>
                                      <p:cBhvr>
                                        <p:cTn id="158" dur="1" fill="hold">
                                          <p:stCondLst>
                                            <p:cond delay="0"/>
                                          </p:stCondLst>
                                        </p:cTn>
                                        <p:tgtEl>
                                          <p:spTgt spid="31"/>
                                        </p:tgtEl>
                                        <p:attrNameLst>
                                          <p:attrName>style.visibility</p:attrName>
                                        </p:attrNameLst>
                                      </p:cBhvr>
                                      <p:to>
                                        <p:strVal val="visible"/>
                                      </p:to>
                                    </p:set>
                                    <p:animEffect transition="in" filter="wipe(left)">
                                      <p:cBhvr>
                                        <p:cTn id="159" dur="500"/>
                                        <p:tgtEl>
                                          <p:spTgt spid="31"/>
                                        </p:tgtEl>
                                      </p:cBhvr>
                                    </p:animEffect>
                                  </p:childTnLst>
                                </p:cTn>
                              </p:par>
                            </p:childTnLst>
                          </p:cTn>
                        </p:par>
                        <p:par>
                          <p:cTn id="160" fill="hold">
                            <p:stCondLst>
                              <p:cond delay="500"/>
                            </p:stCondLst>
                            <p:childTnLst>
                              <p:par>
                                <p:cTn id="161" presetID="26" presetClass="emph" presetSubtype="0" fill="hold" grpId="1" nodeType="afterEffect">
                                  <p:stCondLst>
                                    <p:cond delay="0"/>
                                  </p:stCondLst>
                                  <p:childTnLst>
                                    <p:animEffect transition="out" filter="fade">
                                      <p:cBhvr>
                                        <p:cTn id="162" dur="500" tmFilter="0, 0; .2, .5; .8, .5; 1, 0"/>
                                        <p:tgtEl>
                                          <p:spTgt spid="31"/>
                                        </p:tgtEl>
                                      </p:cBhvr>
                                    </p:animEffect>
                                    <p:animScale>
                                      <p:cBhvr>
                                        <p:cTn id="163" dur="250" autoRev="1" fill="hold"/>
                                        <p:tgtEl>
                                          <p:spTgt spid="31"/>
                                        </p:tgtEl>
                                      </p:cBhvr>
                                      <p:by x="105000" y="105000"/>
                                    </p:animScale>
                                  </p:childTnLst>
                                </p:cTn>
                              </p:par>
                            </p:childTnLst>
                          </p:cTn>
                        </p:par>
                        <p:par>
                          <p:cTn id="164" fill="hold">
                            <p:stCondLst>
                              <p:cond delay="1000"/>
                            </p:stCondLst>
                            <p:childTnLst>
                              <p:par>
                                <p:cTn id="165" presetID="22" presetClass="entr" presetSubtype="1" fill="hold" nodeType="afterEffect">
                                  <p:stCondLst>
                                    <p:cond delay="0"/>
                                  </p:stCondLst>
                                  <p:childTnLst>
                                    <p:set>
                                      <p:cBhvr>
                                        <p:cTn id="166" dur="1" fill="hold">
                                          <p:stCondLst>
                                            <p:cond delay="0"/>
                                          </p:stCondLst>
                                        </p:cTn>
                                        <p:tgtEl>
                                          <p:spTgt spid="32"/>
                                        </p:tgtEl>
                                        <p:attrNameLst>
                                          <p:attrName>style.visibility</p:attrName>
                                        </p:attrNameLst>
                                      </p:cBhvr>
                                      <p:to>
                                        <p:strVal val="visible"/>
                                      </p:to>
                                    </p:set>
                                    <p:animEffect transition="in" filter="wipe(up)">
                                      <p:cBhvr>
                                        <p:cTn id="167" dur="10"/>
                                        <p:tgtEl>
                                          <p:spTgt spid="32"/>
                                        </p:tgtEl>
                                      </p:cBhvr>
                                    </p:animEffect>
                                  </p:childTnLst>
                                </p:cTn>
                              </p:par>
                              <p:par>
                                <p:cTn id="168" presetID="22" presetClass="entr" presetSubtype="8" fill="hold" grpId="0" nodeType="withEffect">
                                  <p:stCondLst>
                                    <p:cond delay="0"/>
                                  </p:stCondLst>
                                  <p:childTnLst>
                                    <p:set>
                                      <p:cBhvr>
                                        <p:cTn id="169" dur="1" fill="hold">
                                          <p:stCondLst>
                                            <p:cond delay="0"/>
                                          </p:stCondLst>
                                        </p:cTn>
                                        <p:tgtEl>
                                          <p:spTgt spid="38"/>
                                        </p:tgtEl>
                                        <p:attrNameLst>
                                          <p:attrName>style.visibility</p:attrName>
                                        </p:attrNameLst>
                                      </p:cBhvr>
                                      <p:to>
                                        <p:strVal val="visible"/>
                                      </p:to>
                                    </p:set>
                                    <p:animEffect transition="in" filter="wipe(left)">
                                      <p:cBhvr>
                                        <p:cTn id="170" dur="10"/>
                                        <p:tgtEl>
                                          <p:spTgt spid="38"/>
                                        </p:tgtEl>
                                      </p:cBhvr>
                                    </p:animEffect>
                                  </p:childTnLst>
                                </p:cTn>
                              </p:par>
                            </p:childTnLst>
                          </p:cTn>
                        </p:par>
                        <p:par>
                          <p:cTn id="171" fill="hold">
                            <p:stCondLst>
                              <p:cond delay="1010"/>
                            </p:stCondLst>
                            <p:childTnLst>
                              <p:par>
                                <p:cTn id="172" presetID="22" presetClass="entr" presetSubtype="1" fill="hold" nodeType="afterEffect">
                                  <p:stCondLst>
                                    <p:cond delay="0"/>
                                  </p:stCondLst>
                                  <p:childTnLst>
                                    <p:set>
                                      <p:cBhvr>
                                        <p:cTn id="173" dur="1" fill="hold">
                                          <p:stCondLst>
                                            <p:cond delay="0"/>
                                          </p:stCondLst>
                                        </p:cTn>
                                        <p:tgtEl>
                                          <p:spTgt spid="33"/>
                                        </p:tgtEl>
                                        <p:attrNameLst>
                                          <p:attrName>style.visibility</p:attrName>
                                        </p:attrNameLst>
                                      </p:cBhvr>
                                      <p:to>
                                        <p:strVal val="visible"/>
                                      </p:to>
                                    </p:set>
                                    <p:animEffect transition="in" filter="wipe(up)">
                                      <p:cBhvr>
                                        <p:cTn id="174" dur="10"/>
                                        <p:tgtEl>
                                          <p:spTgt spid="33"/>
                                        </p:tgtEl>
                                      </p:cBhvr>
                                    </p:animEffect>
                                  </p:childTnLst>
                                </p:cTn>
                              </p:par>
                              <p:par>
                                <p:cTn id="175" presetID="22" presetClass="entr" presetSubtype="8" fill="hold" grpId="0" nodeType="withEffect">
                                  <p:stCondLst>
                                    <p:cond delay="0"/>
                                  </p:stCondLst>
                                  <p:childTnLst>
                                    <p:set>
                                      <p:cBhvr>
                                        <p:cTn id="176" dur="1" fill="hold">
                                          <p:stCondLst>
                                            <p:cond delay="0"/>
                                          </p:stCondLst>
                                        </p:cTn>
                                        <p:tgtEl>
                                          <p:spTgt spid="39"/>
                                        </p:tgtEl>
                                        <p:attrNameLst>
                                          <p:attrName>style.visibility</p:attrName>
                                        </p:attrNameLst>
                                      </p:cBhvr>
                                      <p:to>
                                        <p:strVal val="visible"/>
                                      </p:to>
                                    </p:set>
                                    <p:animEffect transition="in" filter="wipe(left)">
                                      <p:cBhvr>
                                        <p:cTn id="177" dur="10"/>
                                        <p:tgtEl>
                                          <p:spTgt spid="39"/>
                                        </p:tgtEl>
                                      </p:cBhvr>
                                    </p:animEffect>
                                  </p:childTnLst>
                                </p:cTn>
                              </p:par>
                            </p:childTnLst>
                          </p:cTn>
                        </p:par>
                        <p:par>
                          <p:cTn id="178" fill="hold">
                            <p:stCondLst>
                              <p:cond delay="1020"/>
                            </p:stCondLst>
                            <p:childTnLst>
                              <p:par>
                                <p:cTn id="179" presetID="22" presetClass="entr" presetSubtype="1" fill="hold" nodeType="afterEffect">
                                  <p:stCondLst>
                                    <p:cond delay="0"/>
                                  </p:stCondLst>
                                  <p:childTnLst>
                                    <p:set>
                                      <p:cBhvr>
                                        <p:cTn id="180" dur="1" fill="hold">
                                          <p:stCondLst>
                                            <p:cond delay="0"/>
                                          </p:stCondLst>
                                        </p:cTn>
                                        <p:tgtEl>
                                          <p:spTgt spid="35"/>
                                        </p:tgtEl>
                                        <p:attrNameLst>
                                          <p:attrName>style.visibility</p:attrName>
                                        </p:attrNameLst>
                                      </p:cBhvr>
                                      <p:to>
                                        <p:strVal val="visible"/>
                                      </p:to>
                                    </p:set>
                                    <p:animEffect transition="in" filter="wipe(up)">
                                      <p:cBhvr>
                                        <p:cTn id="181" dur="10"/>
                                        <p:tgtEl>
                                          <p:spTgt spid="35"/>
                                        </p:tgtEl>
                                      </p:cBhvr>
                                    </p:animEffect>
                                  </p:childTnLst>
                                </p:cTn>
                              </p:par>
                              <p:par>
                                <p:cTn id="182" presetID="22" presetClass="entr" presetSubtype="8" fill="hold" grpId="0" nodeType="withEffect">
                                  <p:stCondLst>
                                    <p:cond delay="0"/>
                                  </p:stCondLst>
                                  <p:childTnLst>
                                    <p:set>
                                      <p:cBhvr>
                                        <p:cTn id="183" dur="1" fill="hold">
                                          <p:stCondLst>
                                            <p:cond delay="0"/>
                                          </p:stCondLst>
                                        </p:cTn>
                                        <p:tgtEl>
                                          <p:spTgt spid="41"/>
                                        </p:tgtEl>
                                        <p:attrNameLst>
                                          <p:attrName>style.visibility</p:attrName>
                                        </p:attrNameLst>
                                      </p:cBhvr>
                                      <p:to>
                                        <p:strVal val="visible"/>
                                      </p:to>
                                    </p:set>
                                    <p:animEffect transition="in" filter="wipe(left)">
                                      <p:cBhvr>
                                        <p:cTn id="184" dur="10"/>
                                        <p:tgtEl>
                                          <p:spTgt spid="41"/>
                                        </p:tgtEl>
                                      </p:cBhvr>
                                    </p:animEffect>
                                  </p:childTnLst>
                                </p:cTn>
                              </p:par>
                            </p:childTnLst>
                          </p:cTn>
                        </p:par>
                        <p:par>
                          <p:cTn id="185" fill="hold">
                            <p:stCondLst>
                              <p:cond delay="1030"/>
                            </p:stCondLst>
                            <p:childTnLst>
                              <p:par>
                                <p:cTn id="186" presetID="22" presetClass="entr" presetSubtype="1" fill="hold" nodeType="afterEffect">
                                  <p:stCondLst>
                                    <p:cond delay="0"/>
                                  </p:stCondLst>
                                  <p:childTnLst>
                                    <p:set>
                                      <p:cBhvr>
                                        <p:cTn id="187" dur="1" fill="hold">
                                          <p:stCondLst>
                                            <p:cond delay="0"/>
                                          </p:stCondLst>
                                        </p:cTn>
                                        <p:tgtEl>
                                          <p:spTgt spid="34"/>
                                        </p:tgtEl>
                                        <p:attrNameLst>
                                          <p:attrName>style.visibility</p:attrName>
                                        </p:attrNameLst>
                                      </p:cBhvr>
                                      <p:to>
                                        <p:strVal val="visible"/>
                                      </p:to>
                                    </p:set>
                                    <p:animEffect transition="in" filter="wipe(up)">
                                      <p:cBhvr>
                                        <p:cTn id="188" dur="10"/>
                                        <p:tgtEl>
                                          <p:spTgt spid="34"/>
                                        </p:tgtEl>
                                      </p:cBhvr>
                                    </p:animEffect>
                                  </p:childTnLst>
                                </p:cTn>
                              </p:par>
                              <p:par>
                                <p:cTn id="189" presetID="22" presetClass="entr" presetSubtype="8" fill="hold" grpId="0" nodeType="withEffect">
                                  <p:stCondLst>
                                    <p:cond delay="0"/>
                                  </p:stCondLst>
                                  <p:childTnLst>
                                    <p:set>
                                      <p:cBhvr>
                                        <p:cTn id="190" dur="1" fill="hold">
                                          <p:stCondLst>
                                            <p:cond delay="0"/>
                                          </p:stCondLst>
                                        </p:cTn>
                                        <p:tgtEl>
                                          <p:spTgt spid="40"/>
                                        </p:tgtEl>
                                        <p:attrNameLst>
                                          <p:attrName>style.visibility</p:attrName>
                                        </p:attrNameLst>
                                      </p:cBhvr>
                                      <p:to>
                                        <p:strVal val="visible"/>
                                      </p:to>
                                    </p:set>
                                    <p:animEffect transition="in" filter="wipe(left)">
                                      <p:cBhvr>
                                        <p:cTn id="191" dur="10"/>
                                        <p:tgtEl>
                                          <p:spTgt spid="40"/>
                                        </p:tgtEl>
                                      </p:cBhvr>
                                    </p:animEffect>
                                  </p:childTnLst>
                                </p:cTn>
                              </p:par>
                            </p:childTnLst>
                          </p:cTn>
                        </p:par>
                        <p:par>
                          <p:cTn id="192" fill="hold">
                            <p:stCondLst>
                              <p:cond delay="1040"/>
                            </p:stCondLst>
                            <p:childTnLst>
                              <p:par>
                                <p:cTn id="193" presetID="22" presetClass="entr" presetSubtype="1" fill="hold" nodeType="afterEffect">
                                  <p:stCondLst>
                                    <p:cond delay="0"/>
                                  </p:stCondLst>
                                  <p:childTnLst>
                                    <p:set>
                                      <p:cBhvr>
                                        <p:cTn id="194" dur="1" fill="hold">
                                          <p:stCondLst>
                                            <p:cond delay="0"/>
                                          </p:stCondLst>
                                        </p:cTn>
                                        <p:tgtEl>
                                          <p:spTgt spid="36"/>
                                        </p:tgtEl>
                                        <p:attrNameLst>
                                          <p:attrName>style.visibility</p:attrName>
                                        </p:attrNameLst>
                                      </p:cBhvr>
                                      <p:to>
                                        <p:strVal val="visible"/>
                                      </p:to>
                                    </p:set>
                                    <p:animEffect transition="in" filter="wipe(up)">
                                      <p:cBhvr>
                                        <p:cTn id="195" dur="10"/>
                                        <p:tgtEl>
                                          <p:spTgt spid="36"/>
                                        </p:tgtEl>
                                      </p:cBhvr>
                                    </p:animEffect>
                                  </p:childTnLst>
                                </p:cTn>
                              </p:par>
                              <p:par>
                                <p:cTn id="196" presetID="22" presetClass="entr" presetSubtype="8" fill="hold" grpId="0" nodeType="withEffect">
                                  <p:stCondLst>
                                    <p:cond delay="0"/>
                                  </p:stCondLst>
                                  <p:childTnLst>
                                    <p:set>
                                      <p:cBhvr>
                                        <p:cTn id="197" dur="1" fill="hold">
                                          <p:stCondLst>
                                            <p:cond delay="0"/>
                                          </p:stCondLst>
                                        </p:cTn>
                                        <p:tgtEl>
                                          <p:spTgt spid="42"/>
                                        </p:tgtEl>
                                        <p:attrNameLst>
                                          <p:attrName>style.visibility</p:attrName>
                                        </p:attrNameLst>
                                      </p:cBhvr>
                                      <p:to>
                                        <p:strVal val="visible"/>
                                      </p:to>
                                    </p:set>
                                    <p:animEffect transition="in" filter="wipe(left)">
                                      <p:cBhvr>
                                        <p:cTn id="198" dur="10"/>
                                        <p:tgtEl>
                                          <p:spTgt spid="42"/>
                                        </p:tgtEl>
                                      </p:cBhvr>
                                    </p:animEffect>
                                  </p:childTnLst>
                                </p:cTn>
                              </p:par>
                            </p:childTnLst>
                          </p:cTn>
                        </p:par>
                        <p:par>
                          <p:cTn id="199" fill="hold">
                            <p:stCondLst>
                              <p:cond delay="1050"/>
                            </p:stCondLst>
                            <p:childTnLst>
                              <p:par>
                                <p:cTn id="200" presetID="22" presetClass="entr" presetSubtype="1" fill="hold" nodeType="afterEffect">
                                  <p:stCondLst>
                                    <p:cond delay="0"/>
                                  </p:stCondLst>
                                  <p:childTnLst>
                                    <p:set>
                                      <p:cBhvr>
                                        <p:cTn id="201" dur="1" fill="hold">
                                          <p:stCondLst>
                                            <p:cond delay="0"/>
                                          </p:stCondLst>
                                        </p:cTn>
                                        <p:tgtEl>
                                          <p:spTgt spid="37"/>
                                        </p:tgtEl>
                                        <p:attrNameLst>
                                          <p:attrName>style.visibility</p:attrName>
                                        </p:attrNameLst>
                                      </p:cBhvr>
                                      <p:to>
                                        <p:strVal val="visible"/>
                                      </p:to>
                                    </p:set>
                                    <p:animEffect transition="in" filter="wipe(up)">
                                      <p:cBhvr>
                                        <p:cTn id="202" dur="10"/>
                                        <p:tgtEl>
                                          <p:spTgt spid="37"/>
                                        </p:tgtEl>
                                      </p:cBhvr>
                                    </p:animEffect>
                                  </p:childTnLst>
                                </p:cTn>
                              </p:par>
                              <p:par>
                                <p:cTn id="203" presetID="22" presetClass="entr" presetSubtype="8" fill="hold" grpId="0" nodeType="withEffect">
                                  <p:stCondLst>
                                    <p:cond delay="0"/>
                                  </p:stCondLst>
                                  <p:childTnLst>
                                    <p:set>
                                      <p:cBhvr>
                                        <p:cTn id="204" dur="1" fill="hold">
                                          <p:stCondLst>
                                            <p:cond delay="0"/>
                                          </p:stCondLst>
                                        </p:cTn>
                                        <p:tgtEl>
                                          <p:spTgt spid="43"/>
                                        </p:tgtEl>
                                        <p:attrNameLst>
                                          <p:attrName>style.visibility</p:attrName>
                                        </p:attrNameLst>
                                      </p:cBhvr>
                                      <p:to>
                                        <p:strVal val="visible"/>
                                      </p:to>
                                    </p:set>
                                    <p:animEffect transition="in" filter="wipe(left)">
                                      <p:cBhvr>
                                        <p:cTn id="205" dur="10"/>
                                        <p:tgtEl>
                                          <p:spTgt spid="43"/>
                                        </p:tgtEl>
                                      </p:cBhvr>
                                    </p:animEffect>
                                  </p:childTnLst>
                                </p:cTn>
                              </p:par>
                            </p:childTnLst>
                          </p:cTn>
                        </p:par>
                        <p:par>
                          <p:cTn id="206" fill="hold">
                            <p:stCondLst>
                              <p:cond delay="1060"/>
                            </p:stCondLst>
                            <p:childTnLst>
                              <p:par>
                                <p:cTn id="207" presetID="22" presetClass="entr" presetSubtype="1" fill="hold" nodeType="afterEffect">
                                  <p:stCondLst>
                                    <p:cond delay="0"/>
                                  </p:stCondLst>
                                  <p:childTnLst>
                                    <p:set>
                                      <p:cBhvr>
                                        <p:cTn id="208" dur="1" fill="hold">
                                          <p:stCondLst>
                                            <p:cond delay="0"/>
                                          </p:stCondLst>
                                        </p:cTn>
                                        <p:tgtEl>
                                          <p:spTgt spid="48"/>
                                        </p:tgtEl>
                                        <p:attrNameLst>
                                          <p:attrName>style.visibility</p:attrName>
                                        </p:attrNameLst>
                                      </p:cBhvr>
                                      <p:to>
                                        <p:strVal val="visible"/>
                                      </p:to>
                                    </p:set>
                                    <p:animEffect transition="in" filter="wipe(up)">
                                      <p:cBhvr>
                                        <p:cTn id="209" dur="10"/>
                                        <p:tgtEl>
                                          <p:spTgt spid="4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49"/>
                                        </p:tgtEl>
                                        <p:attrNameLst>
                                          <p:attrName>style.visibility</p:attrName>
                                        </p:attrNameLst>
                                      </p:cBhvr>
                                      <p:to>
                                        <p:strVal val="visible"/>
                                      </p:to>
                                    </p:set>
                                    <p:animEffect transition="in" filter="wipe(left)">
                                      <p:cBhvr>
                                        <p:cTn id="212" dur="10"/>
                                        <p:tgtEl>
                                          <p:spTgt spid="49"/>
                                        </p:tgtEl>
                                      </p:cBhvr>
                                    </p:animEffect>
                                  </p:childTnLst>
                                </p:cTn>
                              </p:par>
                            </p:childTnLst>
                          </p:cTn>
                        </p:par>
                      </p:childTnLst>
                    </p:cTn>
                  </p:par>
                  <p:par>
                    <p:cTn id="213" fill="hold">
                      <p:stCondLst>
                        <p:cond delay="indefinite"/>
                      </p:stCondLst>
                      <p:childTnLst>
                        <p:par>
                          <p:cTn id="214" fill="hold">
                            <p:stCondLst>
                              <p:cond delay="0"/>
                            </p:stCondLst>
                            <p:childTnLst>
                              <p:par>
                                <p:cTn id="215" presetID="10" presetClass="exit" presetSubtype="0" fill="hold" nodeType="clickEffect">
                                  <p:stCondLst>
                                    <p:cond delay="0"/>
                                  </p:stCondLst>
                                  <p:childTnLst>
                                    <p:animEffect transition="out" filter="fade">
                                      <p:cBhvr>
                                        <p:cTn id="216" dur="500"/>
                                        <p:tgtEl>
                                          <p:spTgt spid="32"/>
                                        </p:tgtEl>
                                      </p:cBhvr>
                                    </p:animEffect>
                                    <p:set>
                                      <p:cBhvr>
                                        <p:cTn id="217" dur="1" fill="hold">
                                          <p:stCondLst>
                                            <p:cond delay="499"/>
                                          </p:stCondLst>
                                        </p:cTn>
                                        <p:tgtEl>
                                          <p:spTgt spid="32"/>
                                        </p:tgtEl>
                                        <p:attrNameLst>
                                          <p:attrName>style.visibility</p:attrName>
                                        </p:attrNameLst>
                                      </p:cBhvr>
                                      <p:to>
                                        <p:strVal val="hidden"/>
                                      </p:to>
                                    </p:set>
                                  </p:childTnLst>
                                </p:cTn>
                              </p:par>
                              <p:par>
                                <p:cTn id="218" presetID="10" presetClass="exit" presetSubtype="0" fill="hold" grpId="1" nodeType="withEffect">
                                  <p:stCondLst>
                                    <p:cond delay="0"/>
                                  </p:stCondLst>
                                  <p:childTnLst>
                                    <p:animEffect transition="out" filter="fade">
                                      <p:cBhvr>
                                        <p:cTn id="219" dur="500"/>
                                        <p:tgtEl>
                                          <p:spTgt spid="38"/>
                                        </p:tgtEl>
                                      </p:cBhvr>
                                    </p:animEffect>
                                    <p:set>
                                      <p:cBhvr>
                                        <p:cTn id="220" dur="1" fill="hold">
                                          <p:stCondLst>
                                            <p:cond delay="499"/>
                                          </p:stCondLst>
                                        </p:cTn>
                                        <p:tgtEl>
                                          <p:spTgt spid="38"/>
                                        </p:tgtEl>
                                        <p:attrNameLst>
                                          <p:attrName>style.visibility</p:attrName>
                                        </p:attrNameLst>
                                      </p:cBhvr>
                                      <p:to>
                                        <p:strVal val="hidden"/>
                                      </p:to>
                                    </p:set>
                                  </p:childTnLst>
                                </p:cTn>
                              </p:par>
                              <p:par>
                                <p:cTn id="221" presetID="10" presetClass="exit" presetSubtype="0" fill="hold" nodeType="withEffect">
                                  <p:stCondLst>
                                    <p:cond delay="0"/>
                                  </p:stCondLst>
                                  <p:childTnLst>
                                    <p:animEffect transition="out" filter="fade">
                                      <p:cBhvr>
                                        <p:cTn id="222" dur="500"/>
                                        <p:tgtEl>
                                          <p:spTgt spid="33"/>
                                        </p:tgtEl>
                                      </p:cBhvr>
                                    </p:animEffect>
                                    <p:set>
                                      <p:cBhvr>
                                        <p:cTn id="223" dur="1" fill="hold">
                                          <p:stCondLst>
                                            <p:cond delay="499"/>
                                          </p:stCondLst>
                                        </p:cTn>
                                        <p:tgtEl>
                                          <p:spTgt spid="33"/>
                                        </p:tgtEl>
                                        <p:attrNameLst>
                                          <p:attrName>style.visibility</p:attrName>
                                        </p:attrNameLst>
                                      </p:cBhvr>
                                      <p:to>
                                        <p:strVal val="hidden"/>
                                      </p:to>
                                    </p:set>
                                  </p:childTnLst>
                                </p:cTn>
                              </p:par>
                              <p:par>
                                <p:cTn id="224" presetID="10" presetClass="exit" presetSubtype="0" fill="hold" grpId="1" nodeType="withEffect">
                                  <p:stCondLst>
                                    <p:cond delay="0"/>
                                  </p:stCondLst>
                                  <p:childTnLst>
                                    <p:animEffect transition="out" filter="fade">
                                      <p:cBhvr>
                                        <p:cTn id="225" dur="500"/>
                                        <p:tgtEl>
                                          <p:spTgt spid="39"/>
                                        </p:tgtEl>
                                      </p:cBhvr>
                                    </p:animEffect>
                                    <p:set>
                                      <p:cBhvr>
                                        <p:cTn id="226" dur="1" fill="hold">
                                          <p:stCondLst>
                                            <p:cond delay="499"/>
                                          </p:stCondLst>
                                        </p:cTn>
                                        <p:tgtEl>
                                          <p:spTgt spid="39"/>
                                        </p:tgtEl>
                                        <p:attrNameLst>
                                          <p:attrName>style.visibility</p:attrName>
                                        </p:attrNameLst>
                                      </p:cBhvr>
                                      <p:to>
                                        <p:strVal val="hidden"/>
                                      </p:to>
                                    </p:set>
                                  </p:childTnLst>
                                </p:cTn>
                              </p:par>
                              <p:par>
                                <p:cTn id="227" presetID="10" presetClass="exit" presetSubtype="0" fill="hold" nodeType="withEffect">
                                  <p:stCondLst>
                                    <p:cond delay="0"/>
                                  </p:stCondLst>
                                  <p:childTnLst>
                                    <p:animEffect transition="out" filter="fade">
                                      <p:cBhvr>
                                        <p:cTn id="228" dur="500"/>
                                        <p:tgtEl>
                                          <p:spTgt spid="35"/>
                                        </p:tgtEl>
                                      </p:cBhvr>
                                    </p:animEffect>
                                    <p:set>
                                      <p:cBhvr>
                                        <p:cTn id="229" dur="1" fill="hold">
                                          <p:stCondLst>
                                            <p:cond delay="499"/>
                                          </p:stCondLst>
                                        </p:cTn>
                                        <p:tgtEl>
                                          <p:spTgt spid="35"/>
                                        </p:tgtEl>
                                        <p:attrNameLst>
                                          <p:attrName>style.visibility</p:attrName>
                                        </p:attrNameLst>
                                      </p:cBhvr>
                                      <p:to>
                                        <p:strVal val="hidden"/>
                                      </p:to>
                                    </p:set>
                                  </p:childTnLst>
                                </p:cTn>
                              </p:par>
                              <p:par>
                                <p:cTn id="230" presetID="10" presetClass="exit" presetSubtype="0" fill="hold" grpId="1" nodeType="withEffect">
                                  <p:stCondLst>
                                    <p:cond delay="0"/>
                                  </p:stCondLst>
                                  <p:childTnLst>
                                    <p:animEffect transition="out" filter="fade">
                                      <p:cBhvr>
                                        <p:cTn id="231" dur="500"/>
                                        <p:tgtEl>
                                          <p:spTgt spid="41"/>
                                        </p:tgtEl>
                                      </p:cBhvr>
                                    </p:animEffect>
                                    <p:set>
                                      <p:cBhvr>
                                        <p:cTn id="232" dur="1" fill="hold">
                                          <p:stCondLst>
                                            <p:cond delay="499"/>
                                          </p:stCondLst>
                                        </p:cTn>
                                        <p:tgtEl>
                                          <p:spTgt spid="41"/>
                                        </p:tgtEl>
                                        <p:attrNameLst>
                                          <p:attrName>style.visibility</p:attrName>
                                        </p:attrNameLst>
                                      </p:cBhvr>
                                      <p:to>
                                        <p:strVal val="hidden"/>
                                      </p:to>
                                    </p:set>
                                  </p:childTnLst>
                                </p:cTn>
                              </p:par>
                              <p:par>
                                <p:cTn id="233" presetID="10" presetClass="exit" presetSubtype="0" fill="hold" nodeType="withEffect">
                                  <p:stCondLst>
                                    <p:cond delay="0"/>
                                  </p:stCondLst>
                                  <p:childTnLst>
                                    <p:animEffect transition="out" filter="fade">
                                      <p:cBhvr>
                                        <p:cTn id="234" dur="500"/>
                                        <p:tgtEl>
                                          <p:spTgt spid="36"/>
                                        </p:tgtEl>
                                      </p:cBhvr>
                                    </p:animEffect>
                                    <p:set>
                                      <p:cBhvr>
                                        <p:cTn id="235" dur="1" fill="hold">
                                          <p:stCondLst>
                                            <p:cond delay="499"/>
                                          </p:stCondLst>
                                        </p:cTn>
                                        <p:tgtEl>
                                          <p:spTgt spid="36"/>
                                        </p:tgtEl>
                                        <p:attrNameLst>
                                          <p:attrName>style.visibility</p:attrName>
                                        </p:attrNameLst>
                                      </p:cBhvr>
                                      <p:to>
                                        <p:strVal val="hidden"/>
                                      </p:to>
                                    </p:set>
                                  </p:childTnLst>
                                </p:cTn>
                              </p:par>
                              <p:par>
                                <p:cTn id="236" presetID="10" presetClass="exit" presetSubtype="0" fill="hold" grpId="1" nodeType="withEffect">
                                  <p:stCondLst>
                                    <p:cond delay="0"/>
                                  </p:stCondLst>
                                  <p:childTnLst>
                                    <p:animEffect transition="out" filter="fade">
                                      <p:cBhvr>
                                        <p:cTn id="237" dur="500"/>
                                        <p:tgtEl>
                                          <p:spTgt spid="42"/>
                                        </p:tgtEl>
                                      </p:cBhvr>
                                    </p:animEffect>
                                    <p:set>
                                      <p:cBhvr>
                                        <p:cTn id="238" dur="1" fill="hold">
                                          <p:stCondLst>
                                            <p:cond delay="499"/>
                                          </p:stCondLst>
                                        </p:cTn>
                                        <p:tgtEl>
                                          <p:spTgt spid="42"/>
                                        </p:tgtEl>
                                        <p:attrNameLst>
                                          <p:attrName>style.visibility</p:attrName>
                                        </p:attrNameLst>
                                      </p:cBhvr>
                                      <p:to>
                                        <p:strVal val="hidden"/>
                                      </p:to>
                                    </p:set>
                                  </p:childTnLst>
                                </p:cTn>
                              </p:par>
                              <p:par>
                                <p:cTn id="239" presetID="10" presetClass="exit" presetSubtype="0" fill="hold" nodeType="withEffect">
                                  <p:stCondLst>
                                    <p:cond delay="0"/>
                                  </p:stCondLst>
                                  <p:childTnLst>
                                    <p:animEffect transition="out" filter="fade">
                                      <p:cBhvr>
                                        <p:cTn id="240" dur="500"/>
                                        <p:tgtEl>
                                          <p:spTgt spid="37"/>
                                        </p:tgtEl>
                                      </p:cBhvr>
                                    </p:animEffect>
                                    <p:set>
                                      <p:cBhvr>
                                        <p:cTn id="241" dur="1" fill="hold">
                                          <p:stCondLst>
                                            <p:cond delay="499"/>
                                          </p:stCondLst>
                                        </p:cTn>
                                        <p:tgtEl>
                                          <p:spTgt spid="37"/>
                                        </p:tgtEl>
                                        <p:attrNameLst>
                                          <p:attrName>style.visibility</p:attrName>
                                        </p:attrNameLst>
                                      </p:cBhvr>
                                      <p:to>
                                        <p:strVal val="hidden"/>
                                      </p:to>
                                    </p:set>
                                  </p:childTnLst>
                                </p:cTn>
                              </p:par>
                              <p:par>
                                <p:cTn id="242" presetID="10" presetClass="exit" presetSubtype="0" fill="hold" grpId="1" nodeType="withEffect">
                                  <p:stCondLst>
                                    <p:cond delay="0"/>
                                  </p:stCondLst>
                                  <p:childTnLst>
                                    <p:animEffect transition="out" filter="fade">
                                      <p:cBhvr>
                                        <p:cTn id="243" dur="500"/>
                                        <p:tgtEl>
                                          <p:spTgt spid="43"/>
                                        </p:tgtEl>
                                      </p:cBhvr>
                                    </p:animEffect>
                                    <p:set>
                                      <p:cBhvr>
                                        <p:cTn id="244" dur="1" fill="hold">
                                          <p:stCondLst>
                                            <p:cond delay="499"/>
                                          </p:stCondLst>
                                        </p:cTn>
                                        <p:tgtEl>
                                          <p:spTgt spid="43"/>
                                        </p:tgtEl>
                                        <p:attrNameLst>
                                          <p:attrName>style.visibility</p:attrName>
                                        </p:attrNameLst>
                                      </p:cBhvr>
                                      <p:to>
                                        <p:strVal val="hidden"/>
                                      </p:to>
                                    </p:set>
                                  </p:childTnLst>
                                </p:cTn>
                              </p:par>
                              <p:par>
                                <p:cTn id="245" presetID="10" presetClass="exit" presetSubtype="0" fill="hold" nodeType="withEffect">
                                  <p:stCondLst>
                                    <p:cond delay="0"/>
                                  </p:stCondLst>
                                  <p:childTnLst>
                                    <p:animEffect transition="out" filter="fade">
                                      <p:cBhvr>
                                        <p:cTn id="246" dur="500"/>
                                        <p:tgtEl>
                                          <p:spTgt spid="48"/>
                                        </p:tgtEl>
                                      </p:cBhvr>
                                    </p:animEffect>
                                    <p:set>
                                      <p:cBhvr>
                                        <p:cTn id="247" dur="1" fill="hold">
                                          <p:stCondLst>
                                            <p:cond delay="499"/>
                                          </p:stCondLst>
                                        </p:cTn>
                                        <p:tgtEl>
                                          <p:spTgt spid="48"/>
                                        </p:tgtEl>
                                        <p:attrNameLst>
                                          <p:attrName>style.visibility</p:attrName>
                                        </p:attrNameLst>
                                      </p:cBhvr>
                                      <p:to>
                                        <p:strVal val="hidden"/>
                                      </p:to>
                                    </p:set>
                                  </p:childTnLst>
                                </p:cTn>
                              </p:par>
                              <p:par>
                                <p:cTn id="248" presetID="10" presetClass="exit" presetSubtype="0" fill="hold" grpId="1" nodeType="withEffect">
                                  <p:stCondLst>
                                    <p:cond delay="0"/>
                                  </p:stCondLst>
                                  <p:childTnLst>
                                    <p:animEffect transition="out" filter="fade">
                                      <p:cBhvr>
                                        <p:cTn id="249" dur="500"/>
                                        <p:tgtEl>
                                          <p:spTgt spid="49"/>
                                        </p:tgtEl>
                                      </p:cBhvr>
                                    </p:animEffect>
                                    <p:set>
                                      <p:cBhvr>
                                        <p:cTn id="250" dur="1" fill="hold">
                                          <p:stCondLst>
                                            <p:cond delay="499"/>
                                          </p:stCondLst>
                                        </p:cTn>
                                        <p:tgtEl>
                                          <p:spTgt spid="49"/>
                                        </p:tgtEl>
                                        <p:attrNameLst>
                                          <p:attrName>style.visibility</p:attrName>
                                        </p:attrNameLst>
                                      </p:cBhvr>
                                      <p:to>
                                        <p:strVal val="hidden"/>
                                      </p:to>
                                    </p:set>
                                  </p:childTnLst>
                                </p:cTn>
                              </p:par>
                            </p:childTnLst>
                          </p:cTn>
                        </p:par>
                      </p:childTnLst>
                    </p:cTn>
                  </p:par>
                  <p:par>
                    <p:cTn id="251" fill="hold">
                      <p:stCondLst>
                        <p:cond delay="indefinite"/>
                      </p:stCondLst>
                      <p:childTnLst>
                        <p:par>
                          <p:cTn id="252" fill="hold">
                            <p:stCondLst>
                              <p:cond delay="0"/>
                            </p:stCondLst>
                            <p:childTnLst>
                              <p:par>
                                <p:cTn id="253" presetID="10" presetClass="entr" presetSubtype="0" fill="hold" grpId="0" nodeType="clickEffect">
                                  <p:stCondLst>
                                    <p:cond delay="0"/>
                                  </p:stCondLst>
                                  <p:childTnLst>
                                    <p:set>
                                      <p:cBhvr>
                                        <p:cTn id="254" dur="1" fill="hold">
                                          <p:stCondLst>
                                            <p:cond delay="0"/>
                                          </p:stCondLst>
                                        </p:cTn>
                                        <p:tgtEl>
                                          <p:spTgt spid="44"/>
                                        </p:tgtEl>
                                        <p:attrNameLst>
                                          <p:attrName>style.visibility</p:attrName>
                                        </p:attrNameLst>
                                      </p:cBhvr>
                                      <p:to>
                                        <p:strVal val="visible"/>
                                      </p:to>
                                    </p:set>
                                    <p:animEffect transition="in" filter="fade">
                                      <p:cBhvr>
                                        <p:cTn id="255" dur="500"/>
                                        <p:tgtEl>
                                          <p:spTgt spid="44"/>
                                        </p:tgtEl>
                                      </p:cBhvr>
                                    </p:animEffect>
                                  </p:childTnLst>
                                </p:cTn>
                              </p:par>
                              <p:par>
                                <p:cTn id="256" presetID="42" presetClass="path" presetSubtype="0" accel="50000" decel="50000" fill="hold" grpId="1" nodeType="withEffect">
                                  <p:stCondLst>
                                    <p:cond delay="0"/>
                                  </p:stCondLst>
                                  <p:childTnLst>
                                    <p:animMotion origin="layout" path="M 3.61111E-6 1.48148E-6 L -0.00313 0.49861 " pathEditMode="relative" rAng="0" ptsTypes="AA">
                                      <p:cBhvr>
                                        <p:cTn id="257" dur="1000" fill="hold"/>
                                        <p:tgtEl>
                                          <p:spTgt spid="44"/>
                                        </p:tgtEl>
                                        <p:attrNameLst>
                                          <p:attrName>ppt_x</p:attrName>
                                          <p:attrName>ppt_y</p:attrName>
                                        </p:attrNameLst>
                                      </p:cBhvr>
                                      <p:rCtr x="-156" y="24931"/>
                                    </p:animMotion>
                                  </p:childTnLst>
                                </p:cTn>
                              </p:par>
                              <p:par>
                                <p:cTn id="258" presetID="10" presetClass="entr" presetSubtype="0" fill="hold" grpId="0" nodeType="withEffect">
                                  <p:stCondLst>
                                    <p:cond delay="0"/>
                                  </p:stCondLst>
                                  <p:childTnLst>
                                    <p:set>
                                      <p:cBhvr>
                                        <p:cTn id="259" dur="1" fill="hold">
                                          <p:stCondLst>
                                            <p:cond delay="0"/>
                                          </p:stCondLst>
                                        </p:cTn>
                                        <p:tgtEl>
                                          <p:spTgt spid="45"/>
                                        </p:tgtEl>
                                        <p:attrNameLst>
                                          <p:attrName>style.visibility</p:attrName>
                                        </p:attrNameLst>
                                      </p:cBhvr>
                                      <p:to>
                                        <p:strVal val="visible"/>
                                      </p:to>
                                    </p:set>
                                    <p:animEffect transition="in" filter="fade">
                                      <p:cBhvr>
                                        <p:cTn id="260" dur="500"/>
                                        <p:tgtEl>
                                          <p:spTgt spid="45"/>
                                        </p:tgtEl>
                                      </p:cBhvr>
                                    </p:animEffect>
                                  </p:childTnLst>
                                </p:cTn>
                              </p:par>
                              <p:par>
                                <p:cTn id="261" presetID="42" presetClass="path" presetSubtype="0" accel="50000" decel="50000" fill="hold" grpId="1" nodeType="withEffect">
                                  <p:stCondLst>
                                    <p:cond delay="0"/>
                                  </p:stCondLst>
                                  <p:childTnLst>
                                    <p:animMotion origin="layout" path="M 2.5E-6 -1.11111E-6 L -0.00313 0.45602 " pathEditMode="relative" rAng="0" ptsTypes="AA">
                                      <p:cBhvr>
                                        <p:cTn id="262" dur="1000" fill="hold"/>
                                        <p:tgtEl>
                                          <p:spTgt spid="45"/>
                                        </p:tgtEl>
                                        <p:attrNameLst>
                                          <p:attrName>ppt_x</p:attrName>
                                          <p:attrName>ppt_y</p:attrName>
                                        </p:attrNameLst>
                                      </p:cBhvr>
                                      <p:rCtr x="-156" y="22801"/>
                                    </p:animMotion>
                                  </p:childTnLst>
                                </p:cTn>
                              </p:par>
                              <p:par>
                                <p:cTn id="263" presetID="10" presetClass="entr" presetSubtype="0" fill="hold" grpId="0" nodeType="withEffect">
                                  <p:stCondLst>
                                    <p:cond delay="0"/>
                                  </p:stCondLst>
                                  <p:childTnLst>
                                    <p:set>
                                      <p:cBhvr>
                                        <p:cTn id="264" dur="1" fill="hold">
                                          <p:stCondLst>
                                            <p:cond delay="0"/>
                                          </p:stCondLst>
                                        </p:cTn>
                                        <p:tgtEl>
                                          <p:spTgt spid="46"/>
                                        </p:tgtEl>
                                        <p:attrNameLst>
                                          <p:attrName>style.visibility</p:attrName>
                                        </p:attrNameLst>
                                      </p:cBhvr>
                                      <p:to>
                                        <p:strVal val="visible"/>
                                      </p:to>
                                    </p:set>
                                    <p:animEffect transition="in" filter="fade">
                                      <p:cBhvr>
                                        <p:cTn id="265" dur="500"/>
                                        <p:tgtEl>
                                          <p:spTgt spid="46"/>
                                        </p:tgtEl>
                                      </p:cBhvr>
                                    </p:animEffect>
                                  </p:childTnLst>
                                </p:cTn>
                              </p:par>
                              <p:par>
                                <p:cTn id="266" presetID="42" presetClass="path" presetSubtype="0" accel="50000" decel="50000" fill="hold" grpId="1" nodeType="withEffect">
                                  <p:stCondLst>
                                    <p:cond delay="0"/>
                                  </p:stCondLst>
                                  <p:childTnLst>
                                    <p:animMotion origin="layout" path="M -1.38889E-6 -3.33333E-6 L -0.00729 0.41505 " pathEditMode="relative" rAng="0" ptsTypes="AA">
                                      <p:cBhvr>
                                        <p:cTn id="267" dur="1000" fill="hold"/>
                                        <p:tgtEl>
                                          <p:spTgt spid="46"/>
                                        </p:tgtEl>
                                        <p:attrNameLst>
                                          <p:attrName>ppt_x</p:attrName>
                                          <p:attrName>ppt_y</p:attrName>
                                        </p:attrNameLst>
                                      </p:cBhvr>
                                      <p:rCtr x="-365" y="20741"/>
                                    </p:animMotion>
                                  </p:childTnLst>
                                </p:cTn>
                              </p:par>
                              <p:par>
                                <p:cTn id="268" presetID="10" presetClass="entr" presetSubtype="0" fill="hold" grpId="0" nodeType="withEffect">
                                  <p:stCondLst>
                                    <p:cond delay="0"/>
                                  </p:stCondLst>
                                  <p:childTnLst>
                                    <p:set>
                                      <p:cBhvr>
                                        <p:cTn id="269" dur="1" fill="hold">
                                          <p:stCondLst>
                                            <p:cond delay="0"/>
                                          </p:stCondLst>
                                        </p:cTn>
                                        <p:tgtEl>
                                          <p:spTgt spid="47"/>
                                        </p:tgtEl>
                                        <p:attrNameLst>
                                          <p:attrName>style.visibility</p:attrName>
                                        </p:attrNameLst>
                                      </p:cBhvr>
                                      <p:to>
                                        <p:strVal val="visible"/>
                                      </p:to>
                                    </p:set>
                                    <p:animEffect transition="in" filter="fade">
                                      <p:cBhvr>
                                        <p:cTn id="270" dur="500"/>
                                        <p:tgtEl>
                                          <p:spTgt spid="47"/>
                                        </p:tgtEl>
                                      </p:cBhvr>
                                    </p:animEffect>
                                  </p:childTnLst>
                                </p:cTn>
                              </p:par>
                              <p:par>
                                <p:cTn id="271" presetID="42" presetClass="path" presetSubtype="0" accel="50000" decel="50000" fill="hold" grpId="1" nodeType="withEffect">
                                  <p:stCondLst>
                                    <p:cond delay="0"/>
                                  </p:stCondLst>
                                  <p:childTnLst>
                                    <p:animMotion origin="layout" path="M 2.77778E-6 2.59259E-6 L -0.00434 0.37222 " pathEditMode="relative" rAng="0" ptsTypes="AA">
                                      <p:cBhvr>
                                        <p:cTn id="272" dur="1000" fill="hold"/>
                                        <p:tgtEl>
                                          <p:spTgt spid="47"/>
                                        </p:tgtEl>
                                        <p:attrNameLst>
                                          <p:attrName>ppt_x</p:attrName>
                                          <p:attrName>ppt_y</p:attrName>
                                        </p:attrNameLst>
                                      </p:cBhvr>
                                      <p:rCtr x="-226" y="18611"/>
                                    </p:animMotion>
                                  </p:childTnLst>
                                </p:cTn>
                              </p:par>
                            </p:childTnLst>
                          </p:cTn>
                        </p:par>
                      </p:childTnLst>
                    </p:cTn>
                  </p:par>
                  <p:par>
                    <p:cTn id="273" fill="hold">
                      <p:stCondLst>
                        <p:cond delay="indefinite"/>
                      </p:stCondLst>
                      <p:childTnLst>
                        <p:par>
                          <p:cTn id="274" fill="hold">
                            <p:stCondLst>
                              <p:cond delay="0"/>
                            </p:stCondLst>
                            <p:childTnLst>
                              <p:par>
                                <p:cTn id="275" presetID="10" presetClass="exit" presetSubtype="0" fill="hold" nodeType="clickEffect">
                                  <p:stCondLst>
                                    <p:cond delay="0"/>
                                  </p:stCondLst>
                                  <p:childTnLst>
                                    <p:animEffect transition="out" filter="fade">
                                      <p:cBhvr>
                                        <p:cTn id="276" dur="500"/>
                                        <p:tgtEl>
                                          <p:spTgt spid="34"/>
                                        </p:tgtEl>
                                      </p:cBhvr>
                                    </p:animEffect>
                                    <p:set>
                                      <p:cBhvr>
                                        <p:cTn id="277" dur="1" fill="hold">
                                          <p:stCondLst>
                                            <p:cond delay="499"/>
                                          </p:stCondLst>
                                        </p:cTn>
                                        <p:tgtEl>
                                          <p:spTgt spid="34"/>
                                        </p:tgtEl>
                                        <p:attrNameLst>
                                          <p:attrName>style.visibility</p:attrName>
                                        </p:attrNameLst>
                                      </p:cBhvr>
                                      <p:to>
                                        <p:strVal val="hidden"/>
                                      </p:to>
                                    </p:set>
                                  </p:childTnLst>
                                </p:cTn>
                              </p:par>
                              <p:par>
                                <p:cTn id="278" presetID="10" presetClass="exit" presetSubtype="0" fill="hold" grpId="1" nodeType="withEffect">
                                  <p:stCondLst>
                                    <p:cond delay="0"/>
                                  </p:stCondLst>
                                  <p:childTnLst>
                                    <p:animEffect transition="out" filter="fade">
                                      <p:cBhvr>
                                        <p:cTn id="279" dur="500"/>
                                        <p:tgtEl>
                                          <p:spTgt spid="40"/>
                                        </p:tgtEl>
                                      </p:cBhvr>
                                    </p:animEffect>
                                    <p:set>
                                      <p:cBhvr>
                                        <p:cTn id="280" dur="1" fill="hold">
                                          <p:stCondLst>
                                            <p:cond delay="499"/>
                                          </p:stCondLst>
                                        </p:cTn>
                                        <p:tgtEl>
                                          <p:spTgt spid="40"/>
                                        </p:tgtEl>
                                        <p:attrNameLst>
                                          <p:attrName>style.visibility</p:attrName>
                                        </p:attrNameLst>
                                      </p:cBhvr>
                                      <p:to>
                                        <p:strVal val="hidden"/>
                                      </p:to>
                                    </p:set>
                                  </p:childTnLst>
                                </p:cTn>
                              </p:par>
                            </p:childTnLst>
                          </p:cTn>
                        </p:par>
                      </p:childTnLst>
                    </p:cTn>
                  </p:par>
                  <p:par>
                    <p:cTn id="281" fill="hold">
                      <p:stCondLst>
                        <p:cond delay="indefinite"/>
                      </p:stCondLst>
                      <p:childTnLst>
                        <p:par>
                          <p:cTn id="282" fill="hold">
                            <p:stCondLst>
                              <p:cond delay="0"/>
                            </p:stCondLst>
                            <p:childTnLst>
                              <p:par>
                                <p:cTn id="283" presetID="22" presetClass="entr" presetSubtype="8" fill="hold" nodeType="clickEffect">
                                  <p:stCondLst>
                                    <p:cond delay="0"/>
                                  </p:stCondLst>
                                  <p:childTnLst>
                                    <p:set>
                                      <p:cBhvr>
                                        <p:cTn id="284" dur="1" fill="hold">
                                          <p:stCondLst>
                                            <p:cond delay="0"/>
                                          </p:stCondLst>
                                        </p:cTn>
                                        <p:tgtEl>
                                          <p:spTgt spid="50"/>
                                        </p:tgtEl>
                                        <p:attrNameLst>
                                          <p:attrName>style.visibility</p:attrName>
                                        </p:attrNameLst>
                                      </p:cBhvr>
                                      <p:to>
                                        <p:strVal val="visible"/>
                                      </p:to>
                                    </p:set>
                                    <p:animEffect transition="in" filter="wipe(left)">
                                      <p:cBhvr>
                                        <p:cTn id="285" dur="500"/>
                                        <p:tgtEl>
                                          <p:spTgt spid="50"/>
                                        </p:tgtEl>
                                      </p:cBhvr>
                                    </p:animEffect>
                                  </p:childTnLst>
                                </p:cTn>
                              </p:par>
                            </p:childTnLst>
                          </p:cTn>
                        </p:par>
                      </p:childTnLst>
                    </p:cTn>
                  </p:par>
                  <p:par>
                    <p:cTn id="286" fill="hold">
                      <p:stCondLst>
                        <p:cond delay="indefinite"/>
                      </p:stCondLst>
                      <p:childTnLst>
                        <p:par>
                          <p:cTn id="287" fill="hold">
                            <p:stCondLst>
                              <p:cond delay="0"/>
                            </p:stCondLst>
                            <p:childTnLst>
                              <p:par>
                                <p:cTn id="288" presetID="22" presetClass="entr" presetSubtype="8" fill="hold" grpId="0" nodeType="clickEffect">
                                  <p:stCondLst>
                                    <p:cond delay="0"/>
                                  </p:stCondLst>
                                  <p:childTnLst>
                                    <p:set>
                                      <p:cBhvr>
                                        <p:cTn id="289" dur="1" fill="hold">
                                          <p:stCondLst>
                                            <p:cond delay="0"/>
                                          </p:stCondLst>
                                        </p:cTn>
                                        <p:tgtEl>
                                          <p:spTgt spid="53"/>
                                        </p:tgtEl>
                                        <p:attrNameLst>
                                          <p:attrName>style.visibility</p:attrName>
                                        </p:attrNameLst>
                                      </p:cBhvr>
                                      <p:to>
                                        <p:strVal val="visible"/>
                                      </p:to>
                                    </p:set>
                                    <p:animEffect transition="in" filter="wipe(left)">
                                      <p:cBhvr>
                                        <p:cTn id="290" dur="500"/>
                                        <p:tgtEl>
                                          <p:spTgt spid="53"/>
                                        </p:tgtEl>
                                      </p:cBhvr>
                                    </p:animEffect>
                                  </p:childTnLst>
                                </p:cTn>
                              </p:par>
                              <p:par>
                                <p:cTn id="291" presetID="26" presetClass="emph" presetSubtype="0" fill="hold" grpId="1" nodeType="withEffect">
                                  <p:stCondLst>
                                    <p:cond delay="0"/>
                                  </p:stCondLst>
                                  <p:childTnLst>
                                    <p:animEffect transition="out" filter="fade">
                                      <p:cBhvr>
                                        <p:cTn id="292" dur="500" tmFilter="0, 0; .2, .5; .8, .5; 1, 0"/>
                                        <p:tgtEl>
                                          <p:spTgt spid="53"/>
                                        </p:tgtEl>
                                      </p:cBhvr>
                                    </p:animEffect>
                                    <p:animScale>
                                      <p:cBhvr>
                                        <p:cTn id="293" dur="250" autoRev="1" fill="hold"/>
                                        <p:tgtEl>
                                          <p:spTgt spid="5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9" grpId="2"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5" grpId="0" animBg="1"/>
      <p:bldP spid="25" grpId="1" animBg="1"/>
      <p:bldP spid="26" grpId="0" animBg="1"/>
      <p:bldP spid="26" grpId="1" animBg="1"/>
      <p:bldP spid="27" grpId="0" animBg="1"/>
      <p:bldP spid="27" grpId="1" animBg="1"/>
      <p:bldP spid="28" grpId="0" animBg="1"/>
      <p:bldP spid="28" grpId="1" animBg="1"/>
      <p:bldP spid="29" grpId="0" animBg="1"/>
      <p:bldP spid="30" grpId="0" animBg="1"/>
      <p:bldP spid="31" grpId="0" animBg="1"/>
      <p:bldP spid="31" grpId="1"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9" grpId="0" animBg="1"/>
      <p:bldP spid="49" grpId="1" animBg="1"/>
      <p:bldP spid="52" grpId="0" animBg="1"/>
      <p:bldP spid="53" grpId="0" animBg="1"/>
      <p:bldP spid="53"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323594FA-E141-4234-AE05-360401972BE7}" type="slidenum">
              <a:rPr lang="en-US" altLang="en-US" smtClean="0">
                <a:solidFill>
                  <a:srgbClr val="000000"/>
                </a:solidFill>
              </a:rPr>
              <a:pPr/>
              <a:t>28</a:t>
            </a:fld>
            <a:endParaRPr lang="en-US" altLang="en-US">
              <a:solidFill>
                <a:srgbClr val="000000"/>
              </a:solidFill>
            </a:endParaRPr>
          </a:p>
        </p:txBody>
      </p:sp>
      <p:graphicFrame>
        <p:nvGraphicFramePr>
          <p:cNvPr id="6" name="Object 5"/>
          <p:cNvGraphicFramePr>
            <a:graphicFrameLocks noChangeAspect="1"/>
          </p:cNvGraphicFramePr>
          <p:nvPr/>
        </p:nvGraphicFramePr>
        <p:xfrm>
          <a:off x="3279735" y="980728"/>
          <a:ext cx="4687019" cy="3943270"/>
        </p:xfrm>
        <a:graphic>
          <a:graphicData uri="http://schemas.openxmlformats.org/presentationml/2006/ole">
            <mc:AlternateContent xmlns:mc="http://schemas.openxmlformats.org/markup-compatibility/2006">
              <mc:Choice xmlns:v="urn:schemas-microsoft-com:vml" Requires="v">
                <p:oleObj name="Worksheet" r:id="rId2" imgW="3181335" imgH="2676525" progId="Excel.Sheet.12">
                  <p:embed/>
                </p:oleObj>
              </mc:Choice>
              <mc:Fallback>
                <p:oleObj name="Worksheet" r:id="rId2" imgW="3181335" imgH="2676525" progId="Excel.Sheet.12">
                  <p:embed/>
                  <p:pic>
                    <p:nvPicPr>
                      <p:cNvPr id="6" name="Object 5"/>
                      <p:cNvPicPr/>
                      <p:nvPr/>
                    </p:nvPicPr>
                    <p:blipFill>
                      <a:blip r:embed="rId3"/>
                      <a:stretch>
                        <a:fillRect/>
                      </a:stretch>
                    </p:blipFill>
                    <p:spPr>
                      <a:xfrm>
                        <a:off x="3279735" y="980728"/>
                        <a:ext cx="4687019" cy="3943270"/>
                      </a:xfrm>
                      <a:prstGeom prst="rect">
                        <a:avLst/>
                      </a:prstGeom>
                    </p:spPr>
                  </p:pic>
                </p:oleObj>
              </mc:Fallback>
            </mc:AlternateContent>
          </a:graphicData>
        </a:graphic>
      </p:graphicFrame>
      <p:sp>
        <p:nvSpPr>
          <p:cNvPr id="7" name="Title 1"/>
          <p:cNvSpPr txBox="1">
            <a:spLocks/>
          </p:cNvSpPr>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a:lstStyle>
          <a:p>
            <a:r>
              <a:rPr lang="en-US" kern="0">
                <a:solidFill>
                  <a:srgbClr val="006633"/>
                </a:solidFill>
              </a:rPr>
              <a:t>Shouji Walkthrough</a:t>
            </a:r>
          </a:p>
        </p:txBody>
      </p:sp>
      <p:graphicFrame>
        <p:nvGraphicFramePr>
          <p:cNvPr id="24" name="Object 23"/>
          <p:cNvGraphicFramePr>
            <a:graphicFrameLocks noChangeAspect="1"/>
          </p:cNvGraphicFramePr>
          <p:nvPr/>
        </p:nvGraphicFramePr>
        <p:xfrm>
          <a:off x="3934307" y="5227217"/>
          <a:ext cx="4032448" cy="290015"/>
        </p:xfrm>
        <a:graphic>
          <a:graphicData uri="http://schemas.openxmlformats.org/presentationml/2006/ole">
            <mc:AlternateContent xmlns:mc="http://schemas.openxmlformats.org/markup-compatibility/2006">
              <mc:Choice xmlns:v="urn:schemas-microsoft-com:vml" Requires="v">
                <p:oleObj name="Worksheet" r:id="rId4" imgW="2724135" imgH="200025" progId="Excel.Sheet.12">
                  <p:embed/>
                </p:oleObj>
              </mc:Choice>
              <mc:Fallback>
                <p:oleObj name="Worksheet" r:id="rId4" imgW="2724135" imgH="200025" progId="Excel.Sheet.12">
                  <p:embed/>
                  <p:pic>
                    <p:nvPicPr>
                      <p:cNvPr id="24" name="Object 23"/>
                      <p:cNvPicPr/>
                      <p:nvPr/>
                    </p:nvPicPr>
                    <p:blipFill>
                      <a:blip r:embed="rId5"/>
                      <a:stretch>
                        <a:fillRect/>
                      </a:stretch>
                    </p:blipFill>
                    <p:spPr>
                      <a:xfrm>
                        <a:off x="3934307" y="5227217"/>
                        <a:ext cx="4032448" cy="290015"/>
                      </a:xfrm>
                      <a:prstGeom prst="rect">
                        <a:avLst/>
                      </a:prstGeom>
                    </p:spPr>
                  </p:pic>
                </p:oleObj>
              </mc:Fallback>
            </mc:AlternateContent>
          </a:graphicData>
        </a:graphic>
      </p:graphicFrame>
      <p:sp>
        <p:nvSpPr>
          <p:cNvPr id="29" name="TextBox 28"/>
          <p:cNvSpPr txBox="1"/>
          <p:nvPr/>
        </p:nvSpPr>
        <p:spPr>
          <a:xfrm>
            <a:off x="481136" y="1211487"/>
            <a:ext cx="2736304" cy="646331"/>
          </a:xfrm>
          <a:prstGeom prst="rect">
            <a:avLst/>
          </a:prstGeom>
          <a:solidFill>
            <a:srgbClr val="FFFF00"/>
          </a:solidFill>
        </p:spPr>
        <p:txBody>
          <a:bodyPr wrap="square" rtlCol="0">
            <a:spAutoFit/>
          </a:bodyPr>
          <a:lstStyle/>
          <a:p>
            <a:r>
              <a:rPr lang="en-US">
                <a:solidFill>
                  <a:srgbClr val="000000"/>
                </a:solidFill>
              </a:rPr>
              <a:t>Building the Neighborhood Map</a:t>
            </a:r>
          </a:p>
        </p:txBody>
      </p:sp>
      <p:sp>
        <p:nvSpPr>
          <p:cNvPr id="30" name="TextBox 29"/>
          <p:cNvSpPr txBox="1"/>
          <p:nvPr/>
        </p:nvSpPr>
        <p:spPr>
          <a:xfrm>
            <a:off x="528123" y="5187558"/>
            <a:ext cx="3190160" cy="369332"/>
          </a:xfrm>
          <a:prstGeom prst="rect">
            <a:avLst/>
          </a:prstGeom>
          <a:solidFill>
            <a:srgbClr val="FFFF00"/>
          </a:solidFill>
        </p:spPr>
        <p:txBody>
          <a:bodyPr wrap="square" rtlCol="0">
            <a:spAutoFit/>
          </a:bodyPr>
          <a:lstStyle/>
          <a:p>
            <a:r>
              <a:rPr lang="en-US">
                <a:solidFill>
                  <a:srgbClr val="000000"/>
                </a:solidFill>
              </a:rPr>
              <a:t>Storing it @ Shouji Bit-vector</a:t>
            </a:r>
          </a:p>
        </p:txBody>
      </p:sp>
      <p:sp>
        <p:nvSpPr>
          <p:cNvPr id="31" name="Rectangle 30"/>
          <p:cNvSpPr/>
          <p:nvPr/>
        </p:nvSpPr>
        <p:spPr>
          <a:xfrm>
            <a:off x="4316478" y="1529866"/>
            <a:ext cx="1296144" cy="22591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aphicFrame>
        <p:nvGraphicFramePr>
          <p:cNvPr id="50" name="Table 49"/>
          <p:cNvGraphicFramePr>
            <a:graphicFrameLocks noGrp="1"/>
          </p:cNvGraphicFramePr>
          <p:nvPr/>
        </p:nvGraphicFramePr>
        <p:xfrm>
          <a:off x="3941960" y="5223748"/>
          <a:ext cx="4017141" cy="275419"/>
        </p:xfrm>
        <a:graphic>
          <a:graphicData uri="http://schemas.openxmlformats.org/drawingml/2006/table">
            <a:tbl>
              <a:tblPr>
                <a:tableStyleId>{5C22544A-7EE6-4342-B048-85BDC9FD1C3A}</a:tableStyleId>
              </a:tblPr>
              <a:tblGrid>
                <a:gridCol w="321931">
                  <a:extLst>
                    <a:ext uri="{9D8B030D-6E8A-4147-A177-3AD203B41FA5}">
                      <a16:colId xmlns:a16="http://schemas.microsoft.com/office/drawing/2014/main" val="20000"/>
                    </a:ext>
                  </a:extLst>
                </a:gridCol>
                <a:gridCol w="321931">
                  <a:extLst>
                    <a:ext uri="{9D8B030D-6E8A-4147-A177-3AD203B41FA5}">
                      <a16:colId xmlns:a16="http://schemas.microsoft.com/office/drawing/2014/main" val="20001"/>
                    </a:ext>
                  </a:extLst>
                </a:gridCol>
                <a:gridCol w="321931">
                  <a:extLst>
                    <a:ext uri="{9D8B030D-6E8A-4147-A177-3AD203B41FA5}">
                      <a16:colId xmlns:a16="http://schemas.microsoft.com/office/drawing/2014/main" val="20002"/>
                    </a:ext>
                  </a:extLst>
                </a:gridCol>
                <a:gridCol w="321931">
                  <a:extLst>
                    <a:ext uri="{9D8B030D-6E8A-4147-A177-3AD203B41FA5}">
                      <a16:colId xmlns:a16="http://schemas.microsoft.com/office/drawing/2014/main" val="20003"/>
                    </a:ext>
                  </a:extLst>
                </a:gridCol>
                <a:gridCol w="321931">
                  <a:extLst>
                    <a:ext uri="{9D8B030D-6E8A-4147-A177-3AD203B41FA5}">
                      <a16:colId xmlns:a16="http://schemas.microsoft.com/office/drawing/2014/main" val="20004"/>
                    </a:ext>
                  </a:extLst>
                </a:gridCol>
                <a:gridCol w="321931">
                  <a:extLst>
                    <a:ext uri="{9D8B030D-6E8A-4147-A177-3AD203B41FA5}">
                      <a16:colId xmlns:a16="http://schemas.microsoft.com/office/drawing/2014/main" val="20005"/>
                    </a:ext>
                  </a:extLst>
                </a:gridCol>
                <a:gridCol w="321931">
                  <a:extLst>
                    <a:ext uri="{9D8B030D-6E8A-4147-A177-3AD203B41FA5}">
                      <a16:colId xmlns:a16="http://schemas.microsoft.com/office/drawing/2014/main" val="20006"/>
                    </a:ext>
                  </a:extLst>
                </a:gridCol>
                <a:gridCol w="321931">
                  <a:extLst>
                    <a:ext uri="{9D8B030D-6E8A-4147-A177-3AD203B41FA5}">
                      <a16:colId xmlns:a16="http://schemas.microsoft.com/office/drawing/2014/main" val="20007"/>
                    </a:ext>
                  </a:extLst>
                </a:gridCol>
                <a:gridCol w="321931">
                  <a:extLst>
                    <a:ext uri="{9D8B030D-6E8A-4147-A177-3AD203B41FA5}">
                      <a16:colId xmlns:a16="http://schemas.microsoft.com/office/drawing/2014/main" val="20008"/>
                    </a:ext>
                  </a:extLst>
                </a:gridCol>
                <a:gridCol w="373254">
                  <a:extLst>
                    <a:ext uri="{9D8B030D-6E8A-4147-A177-3AD203B41FA5}">
                      <a16:colId xmlns:a16="http://schemas.microsoft.com/office/drawing/2014/main" val="20009"/>
                    </a:ext>
                  </a:extLst>
                </a:gridCol>
                <a:gridCol w="373254">
                  <a:extLst>
                    <a:ext uri="{9D8B030D-6E8A-4147-A177-3AD203B41FA5}">
                      <a16:colId xmlns:a16="http://schemas.microsoft.com/office/drawing/2014/main" val="20010"/>
                    </a:ext>
                  </a:extLst>
                </a:gridCol>
                <a:gridCol w="373254">
                  <a:extLst>
                    <a:ext uri="{9D8B030D-6E8A-4147-A177-3AD203B41FA5}">
                      <a16:colId xmlns:a16="http://schemas.microsoft.com/office/drawing/2014/main" val="20011"/>
                    </a:ext>
                  </a:extLst>
                </a:gridCol>
              </a:tblGrid>
              <a:tr h="275419">
                <a:tc>
                  <a:txBody>
                    <a:bodyPr/>
                    <a:lstStyle/>
                    <a:p>
                      <a:pPr algn="ctr" fontAlgn="b"/>
                      <a:r>
                        <a:rPr lang="en-US" sz="1200" u="none" strike="noStrike">
                          <a:effectLst/>
                        </a:rPr>
                        <a:t>0</a:t>
                      </a:r>
                      <a:endParaRPr lang="en-US" sz="1600" b="0" i="0" u="none" strike="noStrike">
                        <a:solidFill>
                          <a:srgbClr val="000000"/>
                        </a:solidFill>
                        <a:effectLst/>
                        <a:latin typeface="Calibri" panose="020F05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b="1" u="none" strike="noStrike">
                          <a:effectLst>
                            <a:outerShdw blurRad="38100" dist="38100" dir="2700000" algn="tl">
                              <a:srgbClr val="000000">
                                <a:alpha val="43137"/>
                              </a:srgbClr>
                            </a:outerShdw>
                          </a:effectLst>
                        </a:rPr>
                        <a:t>1</a:t>
                      </a:r>
                      <a:endParaRPr lang="en-US" sz="1200" b="1" i="0" u="none" strike="noStrike">
                        <a:solidFill>
                          <a:srgbClr val="000000"/>
                        </a:solidFill>
                        <a:effectLst>
                          <a:outerShdw blurRad="38100" dist="38100" dir="2700000" algn="tl">
                            <a:srgbClr val="000000">
                              <a:alpha val="43137"/>
                            </a:srgbClr>
                          </a:outerShdw>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b="1" u="none" strike="noStrike">
                          <a:effectLst>
                            <a:outerShdw blurRad="38100" dist="38100" dir="2700000" algn="tl">
                              <a:srgbClr val="000000">
                                <a:alpha val="43137"/>
                              </a:srgbClr>
                            </a:outerShdw>
                          </a:effectLst>
                        </a:rPr>
                        <a:t>1</a:t>
                      </a:r>
                      <a:endParaRPr lang="en-US" sz="1200" b="1" i="0" u="none" strike="noStrike">
                        <a:solidFill>
                          <a:srgbClr val="000000"/>
                        </a:solidFill>
                        <a:effectLst>
                          <a:outerShdw blurRad="38100" dist="38100" dir="2700000" algn="tl">
                            <a:srgbClr val="000000">
                              <a:alpha val="43137"/>
                            </a:srgbClr>
                          </a:outerShdw>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u="none" strike="noStrike">
                          <a:effectLst/>
                        </a:rPr>
                        <a:t>0</a:t>
                      </a:r>
                      <a:endParaRPr lang="en-US" sz="1200" b="0" i="0" u="none" strike="noStrike">
                        <a:solidFill>
                          <a:srgbClr val="000000"/>
                        </a:solidFill>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tc>
                  <a:txBody>
                    <a:bodyPr/>
                    <a:lstStyle/>
                    <a:p>
                      <a:pPr algn="ctr" fontAlgn="ctr"/>
                      <a:r>
                        <a:rPr lang="en-US" sz="1200" b="1" u="none" strike="noStrike">
                          <a:effectLst>
                            <a:outerShdw blurRad="38100" dist="38100" dir="2700000" algn="tl">
                              <a:srgbClr val="000000">
                                <a:alpha val="43137"/>
                              </a:srgbClr>
                            </a:outerShdw>
                          </a:effectLst>
                        </a:rPr>
                        <a:t>1</a:t>
                      </a:r>
                      <a:endParaRPr lang="en-US" sz="1200" b="1" i="0" u="none" strike="noStrike">
                        <a:solidFill>
                          <a:srgbClr val="000000"/>
                        </a:solidFill>
                        <a:effectLst>
                          <a:outerShdw blurRad="38100" dist="38100" dir="2700000" algn="tl">
                            <a:srgbClr val="000000">
                              <a:alpha val="43137"/>
                            </a:srgbClr>
                          </a:outerShdw>
                        </a:effectLst>
                        <a:latin typeface="Calibri Light" panose="020F030202020403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D966"/>
                    </a:solidFill>
                  </a:tcPr>
                </a:tc>
                <a:extLst>
                  <a:ext uri="{0D108BD9-81ED-4DB2-BD59-A6C34878D82A}">
                    <a16:rowId xmlns:a16="http://schemas.microsoft.com/office/drawing/2014/main" val="10000"/>
                  </a:ext>
                </a:extLst>
              </a:tr>
            </a:tbl>
          </a:graphicData>
        </a:graphic>
      </p:graphicFrame>
      <p:sp>
        <p:nvSpPr>
          <p:cNvPr id="51" name="Rectangle 50"/>
          <p:cNvSpPr/>
          <p:nvPr/>
        </p:nvSpPr>
        <p:spPr>
          <a:xfrm>
            <a:off x="621939" y="2819864"/>
            <a:ext cx="1368152" cy="825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52" name="Rectangle 51"/>
          <p:cNvSpPr/>
          <p:nvPr/>
        </p:nvSpPr>
        <p:spPr>
          <a:xfrm>
            <a:off x="511732" y="2539430"/>
            <a:ext cx="2585717" cy="1754326"/>
          </a:xfrm>
          <a:prstGeom prst="rect">
            <a:avLst/>
          </a:prstGeom>
          <a:solidFill>
            <a:srgbClr val="FFFF00"/>
          </a:solidFill>
        </p:spPr>
        <p:txBody>
          <a:bodyPr wrap="square">
            <a:spAutoFit/>
          </a:bodyPr>
          <a:lstStyle/>
          <a:p>
            <a:r>
              <a:rPr lang="en-US">
                <a:solidFill>
                  <a:srgbClr val="000000"/>
                </a:solidFill>
              </a:rPr>
              <a:t>Finding all common subsequences (diagonal segments of consecutive zeros) shared between two given sequences.</a:t>
            </a:r>
          </a:p>
        </p:txBody>
      </p:sp>
      <p:sp>
        <p:nvSpPr>
          <p:cNvPr id="53" name="Rectangle 52"/>
          <p:cNvSpPr/>
          <p:nvPr/>
        </p:nvSpPr>
        <p:spPr>
          <a:xfrm>
            <a:off x="4355976" y="5517232"/>
            <a:ext cx="3999108" cy="369332"/>
          </a:xfrm>
          <a:prstGeom prst="rect">
            <a:avLst/>
          </a:prstGeom>
          <a:solidFill>
            <a:srgbClr val="FFFF00"/>
          </a:solidFill>
        </p:spPr>
        <p:txBody>
          <a:bodyPr wrap="none">
            <a:spAutoFit/>
          </a:bodyPr>
          <a:lstStyle/>
          <a:p>
            <a:r>
              <a:rPr lang="en-US">
                <a:solidFill>
                  <a:srgbClr val="000000"/>
                </a:solidFill>
              </a:rPr>
              <a:t>ACCEPT </a:t>
            </a:r>
            <a:r>
              <a:rPr lang="en-US" err="1">
                <a:solidFill>
                  <a:srgbClr val="000000"/>
                </a:solidFill>
              </a:rPr>
              <a:t>iff</a:t>
            </a:r>
            <a:r>
              <a:rPr lang="en-US">
                <a:solidFill>
                  <a:srgbClr val="000000"/>
                </a:solidFill>
              </a:rPr>
              <a:t> number of ‘1’ </a:t>
            </a:r>
            <a:r>
              <a:rPr lang="en-US">
                <a:solidFill>
                  <a:srgbClr val="000000"/>
                </a:solidFill>
                <a:cs typeface="Consolas" panose="020B0609020204030204" pitchFamily="49" charset="0"/>
              </a:rPr>
              <a:t>≤ Threshold</a:t>
            </a:r>
            <a:endParaRPr lang="en-US">
              <a:solidFill>
                <a:srgbClr val="000000"/>
              </a:solidFill>
            </a:endParaRPr>
          </a:p>
        </p:txBody>
      </p:sp>
      <p:sp>
        <p:nvSpPr>
          <p:cNvPr id="54" name="Rectangle 53"/>
          <p:cNvSpPr/>
          <p:nvPr/>
        </p:nvSpPr>
        <p:spPr>
          <a:xfrm>
            <a:off x="164239" y="5868561"/>
            <a:ext cx="8589640" cy="584775"/>
          </a:xfrm>
          <a:prstGeom prst="rect">
            <a:avLst/>
          </a:prstGeom>
        </p:spPr>
        <p:txBody>
          <a:bodyPr wrap="square">
            <a:spAutoFit/>
          </a:bodyPr>
          <a:lstStyle/>
          <a:p>
            <a:r>
              <a:rPr lang="en-US" sz="1600" u="sng">
                <a:solidFill>
                  <a:srgbClr val="000000"/>
                </a:solidFill>
                <a:hlinkClick r:id="rId6"/>
              </a:rPr>
              <a:t>Shouji: a fast and efficient pre-alignment filter for sequence alignment</a:t>
            </a:r>
            <a:r>
              <a:rPr lang="en-US" sz="1600"/>
              <a:t>, </a:t>
            </a:r>
            <a:r>
              <a:rPr lang="en-US" sz="1600" i="1"/>
              <a:t>Bioinformatics</a:t>
            </a:r>
            <a:r>
              <a:rPr lang="en-US" sz="1600"/>
              <a:t> 2019, </a:t>
            </a:r>
          </a:p>
          <a:p>
            <a:r>
              <a:rPr lang="en-US" sz="1600"/>
              <a:t> </a:t>
            </a:r>
            <a:r>
              <a:rPr lang="en-US" sz="1600">
                <a:hlinkClick r:id="rId6"/>
              </a:rPr>
              <a:t>https://doi.org/10.1093/bioinformatics/btz234</a:t>
            </a:r>
            <a:endParaRPr lang="en-US" sz="1600">
              <a:solidFill>
                <a:srgbClr val="000000"/>
              </a:solidFill>
            </a:endParaRPr>
          </a:p>
        </p:txBody>
      </p:sp>
    </p:spTree>
    <p:extLst>
      <p:ext uri="{BB962C8B-B14F-4D97-AF65-F5344CB8AC3E}">
        <p14:creationId xmlns:p14="http://schemas.microsoft.com/office/powerpoint/2010/main" val="14206101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C60B76-776F-FD4E-9E95-1C4E2FADAC03}"/>
              </a:ext>
            </a:extLst>
          </p:cNvPr>
          <p:cNvSpPr>
            <a:spLocks noGrp="1"/>
          </p:cNvSpPr>
          <p:nvPr>
            <p:ph type="title"/>
          </p:nvPr>
        </p:nvSpPr>
        <p:spPr/>
        <p:txBody>
          <a:bodyPr/>
          <a:lstStyle/>
          <a:p>
            <a:r>
              <a:rPr lang="en-US" dirty="0"/>
              <a:t>What Does Shouji Mean?</a:t>
            </a:r>
          </a:p>
        </p:txBody>
      </p:sp>
      <p:sp>
        <p:nvSpPr>
          <p:cNvPr id="2" name="Slide Number Placeholder 1">
            <a:extLst>
              <a:ext uri="{FF2B5EF4-FFF2-40B4-BE49-F238E27FC236}">
                <a16:creationId xmlns:a16="http://schemas.microsoft.com/office/drawing/2014/main" id="{E64A3DBD-FD0D-7E47-A233-EBB15CAA8E04}"/>
              </a:ext>
            </a:extLst>
          </p:cNvPr>
          <p:cNvSpPr>
            <a:spLocks noGrp="1"/>
          </p:cNvSpPr>
          <p:nvPr>
            <p:ph type="sldNum" sz="quarter" idx="11"/>
          </p:nvPr>
        </p:nvSpPr>
        <p:spPr/>
        <p:txBody>
          <a:bodyPr/>
          <a:lstStyle/>
          <a:p>
            <a:pPr>
              <a:defRPr/>
            </a:pPr>
            <a:fld id="{E15B707F-67A4-DA42-816E-5DF13A099CC4}" type="slidenum">
              <a:rPr lang="en-US" altLang="en-US" smtClean="0"/>
              <a:pPr>
                <a:defRPr/>
              </a:pPr>
              <a:t>29</a:t>
            </a:fld>
            <a:endParaRPr lang="en-US" altLang="en-US"/>
          </a:p>
        </p:txBody>
      </p:sp>
      <p:pic>
        <p:nvPicPr>
          <p:cNvPr id="3" name="Shouji-Soramichi-GrandParentHouse-Dec2019.mp4">
            <a:hlinkClick r:id="" action="ppaction://media"/>
            <a:extLst>
              <a:ext uri="{FF2B5EF4-FFF2-40B4-BE49-F238E27FC236}">
                <a16:creationId xmlns:a16="http://schemas.microsoft.com/office/drawing/2014/main" id="{0390CC17-114D-7C40-81A5-C183A31CE1C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28600" y="990600"/>
            <a:ext cx="4019550" cy="5359400"/>
          </a:xfrm>
          <a:prstGeom prst="rect">
            <a:avLst/>
          </a:prstGeom>
        </p:spPr>
      </p:pic>
      <p:pic>
        <p:nvPicPr>
          <p:cNvPr id="6" name="Picture 5">
            <a:extLst>
              <a:ext uri="{FF2B5EF4-FFF2-40B4-BE49-F238E27FC236}">
                <a16:creationId xmlns:a16="http://schemas.microsoft.com/office/drawing/2014/main" id="{95C0D623-FF4B-B24E-B250-890D5A1B749E}"/>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5108334" y="1828800"/>
            <a:ext cx="3273724" cy="3273724"/>
          </a:xfrm>
          <a:prstGeom prst="rect">
            <a:avLst/>
          </a:prstGeom>
        </p:spPr>
      </p:pic>
      <p:sp>
        <p:nvSpPr>
          <p:cNvPr id="7" name="Rectangle 6">
            <a:extLst>
              <a:ext uri="{FF2B5EF4-FFF2-40B4-BE49-F238E27FC236}">
                <a16:creationId xmlns:a16="http://schemas.microsoft.com/office/drawing/2014/main" id="{117CEED1-34DC-6E47-8F48-4850D36FEC68}"/>
              </a:ext>
            </a:extLst>
          </p:cNvPr>
          <p:cNvSpPr/>
          <p:nvPr/>
        </p:nvSpPr>
        <p:spPr>
          <a:xfrm>
            <a:off x="4287746" y="5321557"/>
            <a:ext cx="4914900" cy="923330"/>
          </a:xfrm>
          <a:prstGeom prst="rect">
            <a:avLst/>
          </a:prstGeom>
        </p:spPr>
        <p:txBody>
          <a:bodyPr wrap="square">
            <a:spAutoFit/>
          </a:bodyPr>
          <a:lstStyle/>
          <a:p>
            <a:r>
              <a:rPr lang="en-US" dirty="0"/>
              <a:t>Named after a traditional Japanese door that is designed to slide open </a:t>
            </a:r>
            <a:r>
              <a:rPr lang="en-US" dirty="0">
                <a:hlinkClick r:id="rId6"/>
              </a:rPr>
              <a:t>http://www.aisf.or.jp/~jaanus/deta/s/shouji.htm</a:t>
            </a:r>
            <a:r>
              <a:rPr lang="en-US" dirty="0"/>
              <a:t>. </a:t>
            </a:r>
          </a:p>
        </p:txBody>
      </p:sp>
    </p:spTree>
    <p:extLst>
      <p:ext uri="{BB962C8B-B14F-4D97-AF65-F5344CB8AC3E}">
        <p14:creationId xmlns:p14="http://schemas.microsoft.com/office/powerpoint/2010/main" val="29254185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617"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fill="hold" display="0">
                  <p:stCondLst>
                    <p:cond delay="indefinite"/>
                  </p:stCondLst>
                </p:cTn>
                <p:tgtEl>
                  <p:spTgt spid="3"/>
                </p:tgtEl>
              </p:cMediaNode>
            </p:video>
            <p:seq concurrent="1" nextAc="seek">
              <p:cTn id="14" restart="whenNotActive" fill="hold" evtFilter="cancelBubble" nodeType="interactiveSeq">
                <p:stCondLst>
                  <p:cond evt="onClick" delay="0">
                    <p:tgtEl>
                      <p:spTgt spid="3"/>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3"/>
                                        </p:tgtEl>
                                      </p:cBhvr>
                                    </p:cmd>
                                  </p:childTnLst>
                                </p:cTn>
                              </p:par>
                            </p:childTnLst>
                          </p:cTn>
                        </p:par>
                      </p:childTnLst>
                    </p:cTn>
                  </p:par>
                </p:childTnLst>
              </p:cTn>
              <p:nextCondLst>
                <p:cond evt="onClick" delay="0">
                  <p:tgtEl>
                    <p:spTgt spid="3"/>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9C0DC3-C1EF-874A-818E-A979FC3E234A}"/>
              </a:ext>
            </a:extLst>
          </p:cNvPr>
          <p:cNvSpPr>
            <a:spLocks noGrp="1"/>
          </p:cNvSpPr>
          <p:nvPr>
            <p:ph idx="1"/>
          </p:nvPr>
        </p:nvSpPr>
        <p:spPr>
          <a:xfrm>
            <a:off x="0" y="1124744"/>
            <a:ext cx="9144000" cy="5001491"/>
          </a:xfrm>
        </p:spPr>
        <p:txBody>
          <a:bodyPr anchor="ctr" anchorCtr="0">
            <a:normAutofit/>
          </a:bodyPr>
          <a:lstStyle/>
          <a:p>
            <a:pPr marL="0" indent="0" algn="ctr">
              <a:lnSpc>
                <a:spcPct val="120000"/>
              </a:lnSpc>
              <a:spcBef>
                <a:spcPts val="0"/>
              </a:spcBef>
              <a:spcAft>
                <a:spcPts val="0"/>
              </a:spcAft>
              <a:buNone/>
            </a:pPr>
            <a:r>
              <a:rPr lang="en-US" sz="4800" dirty="0"/>
              <a:t>We need </a:t>
            </a:r>
            <a:r>
              <a:rPr lang="en-US" sz="4800" dirty="0">
                <a:solidFill>
                  <a:srgbClr val="0000FF"/>
                </a:solidFill>
              </a:rPr>
              <a:t>intelligent algorithms </a:t>
            </a:r>
            <a:r>
              <a:rPr lang="en-US" sz="4800" dirty="0"/>
              <a:t>and </a:t>
            </a:r>
            <a:r>
              <a:rPr lang="en-US" sz="4800" dirty="0">
                <a:solidFill>
                  <a:srgbClr val="0000FF"/>
                </a:solidFill>
              </a:rPr>
              <a:t>intelligent architectures</a:t>
            </a:r>
            <a:r>
              <a:rPr lang="en-US" sz="4800" dirty="0"/>
              <a:t> </a:t>
            </a:r>
          </a:p>
          <a:p>
            <a:pPr marL="179388" indent="0" algn="ctr">
              <a:lnSpc>
                <a:spcPct val="120000"/>
              </a:lnSpc>
              <a:spcBef>
                <a:spcPts val="0"/>
              </a:spcBef>
              <a:spcAft>
                <a:spcPts val="0"/>
              </a:spcAft>
              <a:buNone/>
            </a:pPr>
            <a:r>
              <a:rPr lang="en-US" sz="4800" dirty="0"/>
              <a:t>that </a:t>
            </a:r>
            <a:r>
              <a:rPr lang="en-US" sz="4800" dirty="0">
                <a:solidFill>
                  <a:srgbClr val="FF0000"/>
                </a:solidFill>
              </a:rPr>
              <a:t>handle data well</a:t>
            </a:r>
          </a:p>
        </p:txBody>
      </p:sp>
      <p:sp>
        <p:nvSpPr>
          <p:cNvPr id="6" name="Slide Number Placeholder 3">
            <a:extLst>
              <a:ext uri="{FF2B5EF4-FFF2-40B4-BE49-F238E27FC236}">
                <a16:creationId xmlns:a16="http://schemas.microsoft.com/office/drawing/2014/main" id="{0704270D-059B-4A4C-B2FA-6930CFF565AC}"/>
              </a:ext>
            </a:extLst>
          </p:cNvPr>
          <p:cNvSpPr>
            <a:spLocks noGrp="1"/>
          </p:cNvSpPr>
          <p:nvPr>
            <p:ph type="sldNum" sz="quarter" idx="11"/>
          </p:nvPr>
        </p:nvSpPr>
        <p:spPr>
          <a:xfrm>
            <a:off x="6553200" y="6243638"/>
            <a:ext cx="2133600" cy="457200"/>
          </a:xfrm>
        </p:spPr>
        <p:txBody>
          <a:bodyPr/>
          <a:lstStyle/>
          <a:p>
            <a:fld id="{323594FA-E141-4234-AE05-360401972BE7}" type="slidenum">
              <a:rPr lang="en-US" altLang="en-US" smtClean="0"/>
              <a:pPr/>
              <a:t>3</a:t>
            </a:fld>
            <a:endParaRPr lang="en-US" altLang="en-US"/>
          </a:p>
        </p:txBody>
      </p:sp>
    </p:spTree>
    <p:extLst>
      <p:ext uri="{BB962C8B-B14F-4D97-AF65-F5344CB8AC3E}">
        <p14:creationId xmlns:p14="http://schemas.microsoft.com/office/powerpoint/2010/main" val="328392250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Sliding Window Size</a:t>
            </a:r>
          </a:p>
        </p:txBody>
      </p:sp>
      <p:sp>
        <p:nvSpPr>
          <p:cNvPr id="3" name="Content Placeholder 2"/>
          <p:cNvSpPr>
            <a:spLocks noGrp="1"/>
          </p:cNvSpPr>
          <p:nvPr>
            <p:ph idx="1"/>
          </p:nvPr>
        </p:nvSpPr>
        <p:spPr>
          <a:xfrm>
            <a:off x="228600" y="959370"/>
            <a:ext cx="8610600" cy="5289030"/>
          </a:xfrm>
        </p:spPr>
        <p:txBody>
          <a:bodyPr/>
          <a:lstStyle/>
          <a:p>
            <a:r>
              <a:rPr lang="en-US"/>
              <a:t>The reason behind the selection of the window size is due to the minimal possible length of the identical subsequence that is a single match (e.g., such as `101').</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solidFill>
                  <a:prstClr val="black"/>
                </a:solidFill>
              </a:rPr>
              <a:pPr/>
              <a:t>30</a:t>
            </a:fld>
            <a:endParaRPr lang="en-US" altLang="en-US">
              <a:solidFill>
                <a:prstClr val="black"/>
              </a:solidFill>
            </a:endParaRPr>
          </a:p>
        </p:txBody>
      </p:sp>
      <p:graphicFrame>
        <p:nvGraphicFramePr>
          <p:cNvPr id="5" name="Chart 4"/>
          <p:cNvGraphicFramePr>
            <a:graphicFrameLocks/>
          </p:cNvGraphicFramePr>
          <p:nvPr/>
        </p:nvGraphicFramePr>
        <p:xfrm>
          <a:off x="922862" y="2211499"/>
          <a:ext cx="6952252" cy="41072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911723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up)">
                                      <p:cBhvr>
                                        <p:cTn id="7" dur="500"/>
                                        <p:tgtEl>
                                          <p:spTgt spid="5">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graphicEl>
                                              <a:chart seriesIdx="-4" categoryIdx="0" bldStep="category"/>
                                            </p:graphicEl>
                                          </p:spTgt>
                                        </p:tgtEl>
                                        <p:attrNameLst>
                                          <p:attrName>style.visibility</p:attrName>
                                        </p:attrNameLst>
                                      </p:cBhvr>
                                      <p:to>
                                        <p:strVal val="visible"/>
                                      </p:to>
                                    </p:set>
                                    <p:animEffect transition="in" filter="wipe(up)">
                                      <p:cBhvr>
                                        <p:cTn id="12" dur="500"/>
                                        <p:tgtEl>
                                          <p:spTgt spid="5">
                                            <p:graphicEl>
                                              <a:chart seriesIdx="-4" categoryIdx="0" bldStep="category"/>
                                            </p:graphicEl>
                                          </p:spTgt>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5">
                                            <p:graphicEl>
                                              <a:chart seriesIdx="-4" categoryIdx="1" bldStep="category"/>
                                            </p:graphicEl>
                                          </p:spTgt>
                                        </p:tgtEl>
                                        <p:attrNameLst>
                                          <p:attrName>style.visibility</p:attrName>
                                        </p:attrNameLst>
                                      </p:cBhvr>
                                      <p:to>
                                        <p:strVal val="visible"/>
                                      </p:to>
                                    </p:set>
                                    <p:animEffect transition="in" filter="wipe(up)">
                                      <p:cBhvr>
                                        <p:cTn id="16" dur="500"/>
                                        <p:tgtEl>
                                          <p:spTgt spid="5">
                                            <p:graphicEl>
                                              <a:chart seriesIdx="-4" categoryIdx="1" bldStep="category"/>
                                            </p:graphicEl>
                                          </p:spTgt>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5">
                                            <p:graphicEl>
                                              <a:chart seriesIdx="-4" categoryIdx="2" bldStep="category"/>
                                            </p:graphicEl>
                                          </p:spTgt>
                                        </p:tgtEl>
                                        <p:attrNameLst>
                                          <p:attrName>style.visibility</p:attrName>
                                        </p:attrNameLst>
                                      </p:cBhvr>
                                      <p:to>
                                        <p:strVal val="visible"/>
                                      </p:to>
                                    </p:set>
                                    <p:animEffect transition="in" filter="wipe(up)">
                                      <p:cBhvr>
                                        <p:cTn id="20" dur="500"/>
                                        <p:tgtEl>
                                          <p:spTgt spid="5">
                                            <p:graphicEl>
                                              <a:chart seriesIdx="-4" categoryIdx="2" bldStep="category"/>
                                            </p:graphicEl>
                                          </p:spTgt>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5">
                                            <p:graphicEl>
                                              <a:chart seriesIdx="-4" categoryIdx="3" bldStep="category"/>
                                            </p:graphicEl>
                                          </p:spTgt>
                                        </p:tgtEl>
                                        <p:attrNameLst>
                                          <p:attrName>style.visibility</p:attrName>
                                        </p:attrNameLst>
                                      </p:cBhvr>
                                      <p:to>
                                        <p:strVal val="visible"/>
                                      </p:to>
                                    </p:set>
                                    <p:animEffect transition="in" filter="wipe(up)">
                                      <p:cBhvr>
                                        <p:cTn id="24" dur="500"/>
                                        <p:tgtEl>
                                          <p:spTgt spid="5">
                                            <p:graphicEl>
                                              <a:chart seriesIdx="-4" categoryIdx="3"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Hardware Implementation</a:t>
            </a:r>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pPr/>
              <a:t>31</a:t>
            </a:fld>
            <a:endParaRPr lang="en-US" altLang="en-US"/>
          </a:p>
        </p:txBody>
      </p:sp>
      <p:graphicFrame>
        <p:nvGraphicFramePr>
          <p:cNvPr id="5" name="Object 4"/>
          <p:cNvGraphicFramePr>
            <a:graphicFrameLocks noChangeAspect="1"/>
          </p:cNvGraphicFramePr>
          <p:nvPr/>
        </p:nvGraphicFramePr>
        <p:xfrm>
          <a:off x="1049723" y="908720"/>
          <a:ext cx="7044555" cy="5391271"/>
        </p:xfrm>
        <a:graphic>
          <a:graphicData uri="http://schemas.openxmlformats.org/presentationml/2006/ole">
            <mc:AlternateContent xmlns:mc="http://schemas.openxmlformats.org/markup-compatibility/2006">
              <mc:Choice xmlns:v="urn:schemas-microsoft-com:vml" Requires="v">
                <p:oleObj name="Visio" r:id="rId2" imgW="3862369" imgH="2955572" progId="Visio.Drawing.11">
                  <p:embed/>
                </p:oleObj>
              </mc:Choice>
              <mc:Fallback>
                <p:oleObj name="Visio" r:id="rId2" imgW="3862369" imgH="2955572" progId="Visio.Drawing.11">
                  <p:embed/>
                  <p:pic>
                    <p:nvPicPr>
                      <p:cNvPr id="5" name="Object 4"/>
                      <p:cNvPicPr/>
                      <p:nvPr/>
                    </p:nvPicPr>
                    <p:blipFill>
                      <a:blip r:embed="rId3"/>
                      <a:stretch>
                        <a:fillRect/>
                      </a:stretch>
                    </p:blipFill>
                    <p:spPr>
                      <a:xfrm>
                        <a:off x="1049723" y="908720"/>
                        <a:ext cx="7044555" cy="5391271"/>
                      </a:xfrm>
                      <a:prstGeom prst="rect">
                        <a:avLst/>
                      </a:prstGeom>
                    </p:spPr>
                  </p:pic>
                </p:oleObj>
              </mc:Fallback>
            </mc:AlternateContent>
          </a:graphicData>
        </a:graphic>
      </p:graphicFrame>
      <p:sp>
        <p:nvSpPr>
          <p:cNvPr id="6" name="TextBox 5"/>
          <p:cNvSpPr txBox="1"/>
          <p:nvPr/>
        </p:nvSpPr>
        <p:spPr>
          <a:xfrm>
            <a:off x="6553200" y="1719323"/>
            <a:ext cx="936104" cy="4524315"/>
          </a:xfrm>
          <a:prstGeom prst="rect">
            <a:avLst/>
          </a:prstGeom>
          <a:solidFill>
            <a:schemeClr val="bg1"/>
          </a:solidFill>
          <a:ln w="57150">
            <a:solidFill>
              <a:srgbClr val="FF0000"/>
            </a:solidFill>
          </a:ln>
        </p:spPr>
        <p:txBody>
          <a:bodyPr wrap="square" rtlCol="0">
            <a:spAutoFit/>
          </a:bodyPr>
          <a:lstStyle/>
          <a:p>
            <a:pPr algn="ctr"/>
            <a:r>
              <a:rPr lang="en-US"/>
              <a:t>0000</a:t>
            </a:r>
          </a:p>
          <a:p>
            <a:pPr algn="ctr"/>
            <a:r>
              <a:rPr lang="en-US"/>
              <a:t>0001</a:t>
            </a:r>
          </a:p>
          <a:p>
            <a:pPr algn="ctr"/>
            <a:r>
              <a:rPr lang="en-US"/>
              <a:t>0010</a:t>
            </a:r>
          </a:p>
          <a:p>
            <a:pPr algn="ctr"/>
            <a:r>
              <a:rPr lang="en-US"/>
              <a:t>0011</a:t>
            </a:r>
          </a:p>
          <a:p>
            <a:pPr algn="ctr"/>
            <a:r>
              <a:rPr lang="en-US"/>
              <a:t>0100</a:t>
            </a:r>
          </a:p>
          <a:p>
            <a:pPr algn="ctr"/>
            <a:r>
              <a:rPr lang="en-US"/>
              <a:t>0101</a:t>
            </a:r>
          </a:p>
          <a:p>
            <a:pPr algn="ctr"/>
            <a:r>
              <a:rPr lang="en-US"/>
              <a:t>0110</a:t>
            </a:r>
          </a:p>
          <a:p>
            <a:pPr algn="ctr"/>
            <a:r>
              <a:rPr lang="en-US"/>
              <a:t>0111</a:t>
            </a:r>
          </a:p>
          <a:p>
            <a:pPr algn="ctr"/>
            <a:r>
              <a:rPr lang="en-US"/>
              <a:t>1000</a:t>
            </a:r>
          </a:p>
          <a:p>
            <a:pPr algn="ctr"/>
            <a:r>
              <a:rPr lang="en-US"/>
              <a:t>1001</a:t>
            </a:r>
          </a:p>
          <a:p>
            <a:pPr algn="ctr"/>
            <a:r>
              <a:rPr lang="en-US"/>
              <a:t>1010</a:t>
            </a:r>
          </a:p>
          <a:p>
            <a:pPr algn="ctr"/>
            <a:r>
              <a:rPr lang="en-US"/>
              <a:t>1011</a:t>
            </a:r>
          </a:p>
          <a:p>
            <a:pPr algn="ctr"/>
            <a:r>
              <a:rPr lang="en-US"/>
              <a:t>1100</a:t>
            </a:r>
          </a:p>
          <a:p>
            <a:pPr algn="ctr"/>
            <a:r>
              <a:rPr lang="en-US"/>
              <a:t>1101</a:t>
            </a:r>
          </a:p>
          <a:p>
            <a:pPr algn="ctr"/>
            <a:r>
              <a:rPr lang="en-US"/>
              <a:t>1110</a:t>
            </a:r>
          </a:p>
          <a:p>
            <a:pPr algn="ctr"/>
            <a:r>
              <a:rPr lang="en-US"/>
              <a:t>1111</a:t>
            </a:r>
          </a:p>
        </p:txBody>
      </p:sp>
      <p:sp>
        <p:nvSpPr>
          <p:cNvPr id="7" name="Left Arrow 6"/>
          <p:cNvSpPr/>
          <p:nvPr/>
        </p:nvSpPr>
        <p:spPr>
          <a:xfrm>
            <a:off x="5148064" y="4001834"/>
            <a:ext cx="1296144" cy="445491"/>
          </a:xfrm>
          <a:prstGeom prst="leftArrow">
            <a:avLst>
              <a:gd name="adj1" fmla="val 50000"/>
              <a:gd name="adj2" fmla="val 5559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21DA912E-7E42-4040-ACD3-0908CAFD4A7E}"/>
              </a:ext>
            </a:extLst>
          </p:cNvPr>
          <p:cNvSpPr txBox="1"/>
          <p:nvPr/>
        </p:nvSpPr>
        <p:spPr>
          <a:xfrm>
            <a:off x="1075501" y="1163223"/>
            <a:ext cx="7315038" cy="1015663"/>
          </a:xfrm>
          <a:prstGeom prst="rect">
            <a:avLst/>
          </a:prstGeom>
          <a:solidFill>
            <a:schemeClr val="accent5">
              <a:lumMod val="60000"/>
              <a:lumOff val="40000"/>
            </a:schemeClr>
          </a:solidFill>
        </p:spPr>
        <p:txBody>
          <a:bodyPr wrap="square" rtlCol="0" anchor="ctr">
            <a:spAutoFit/>
          </a:bodyPr>
          <a:lstStyle/>
          <a:p>
            <a:pPr marL="285750" indent="-285750">
              <a:buFont typeface="Arial" panose="020B0604020202020204" pitchFamily="34" charset="0"/>
              <a:buChar char="•"/>
            </a:pPr>
            <a:r>
              <a:rPr lang="en-US" sz="2000"/>
              <a:t>Counting is performed </a:t>
            </a:r>
            <a:r>
              <a:rPr lang="en-US" sz="2000">
                <a:solidFill>
                  <a:srgbClr val="0000FF"/>
                </a:solidFill>
              </a:rPr>
              <a:t>concurrently</a:t>
            </a:r>
            <a:r>
              <a:rPr lang="en-US" sz="2000"/>
              <a:t> for </a:t>
            </a:r>
            <a:r>
              <a:rPr lang="en-US" sz="2000" i="1">
                <a:solidFill>
                  <a:srgbClr val="0000FF"/>
                </a:solidFill>
              </a:rPr>
              <a:t>all</a:t>
            </a:r>
            <a:r>
              <a:rPr lang="en-US" sz="2000"/>
              <a:t> bit-vectors and all sliding windows in a single clock cycle using </a:t>
            </a:r>
            <a:r>
              <a:rPr lang="en-US" sz="2000">
                <a:solidFill>
                  <a:srgbClr val="FF0000"/>
                </a:solidFill>
              </a:rPr>
              <a:t>multiple 4-input LUTs</a:t>
            </a:r>
            <a:r>
              <a:rPr lang="en-US" sz="2000"/>
              <a:t>.</a:t>
            </a:r>
          </a:p>
        </p:txBody>
      </p:sp>
    </p:spTree>
    <p:extLst>
      <p:ext uri="{BB962C8B-B14F-4D97-AF65-F5344CB8AC3E}">
        <p14:creationId xmlns:p14="http://schemas.microsoft.com/office/powerpoint/2010/main" val="336868620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wipe(up)">
                                      <p:cBhvr>
                                        <p:cTn id="7" dur="250"/>
                                        <p:tgtEl>
                                          <p:spTgt spid="6">
                                            <p:bg/>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wipe(up)">
                                      <p:cBhvr>
                                        <p:cTn id="10" dur="250"/>
                                        <p:tgtEl>
                                          <p:spTgt spid="6">
                                            <p:txEl>
                                              <p:pRg st="0" end="0"/>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wipe(up)">
                                      <p:cBhvr>
                                        <p:cTn id="13" dur="250"/>
                                        <p:tgtEl>
                                          <p:spTgt spid="6">
                                            <p:txEl>
                                              <p:pRg st="1" end="1"/>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animEffect transition="in" filter="wipe(up)">
                                      <p:cBhvr>
                                        <p:cTn id="16" dur="250"/>
                                        <p:tgtEl>
                                          <p:spTgt spid="6">
                                            <p:txEl>
                                              <p:pRg st="2" end="2"/>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up)">
                                      <p:cBhvr>
                                        <p:cTn id="19" dur="250"/>
                                        <p:tgtEl>
                                          <p:spTgt spid="6">
                                            <p:txEl>
                                              <p:pRg st="3" end="3"/>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wipe(up)">
                                      <p:cBhvr>
                                        <p:cTn id="22" dur="250"/>
                                        <p:tgtEl>
                                          <p:spTgt spid="6">
                                            <p:txEl>
                                              <p:pRg st="4" end="4"/>
                                            </p:txEl>
                                          </p:spTgt>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Effect transition="in" filter="wipe(up)">
                                      <p:cBhvr>
                                        <p:cTn id="25" dur="250"/>
                                        <p:tgtEl>
                                          <p:spTgt spid="6">
                                            <p:txEl>
                                              <p:pRg st="5" end="5"/>
                                            </p:txEl>
                                          </p:spTgt>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6">
                                            <p:txEl>
                                              <p:pRg st="6" end="6"/>
                                            </p:txEl>
                                          </p:spTgt>
                                        </p:tgtEl>
                                        <p:attrNameLst>
                                          <p:attrName>style.visibility</p:attrName>
                                        </p:attrNameLst>
                                      </p:cBhvr>
                                      <p:to>
                                        <p:strVal val="visible"/>
                                      </p:to>
                                    </p:set>
                                    <p:animEffect transition="in" filter="wipe(up)">
                                      <p:cBhvr>
                                        <p:cTn id="28" dur="250"/>
                                        <p:tgtEl>
                                          <p:spTgt spid="6">
                                            <p:txEl>
                                              <p:pRg st="6" end="6"/>
                                            </p:txEl>
                                          </p:spTgt>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animEffect transition="in" filter="wipe(up)">
                                      <p:cBhvr>
                                        <p:cTn id="31" dur="250"/>
                                        <p:tgtEl>
                                          <p:spTgt spid="6">
                                            <p:txEl>
                                              <p:pRg st="7" end="7"/>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6">
                                            <p:txEl>
                                              <p:pRg st="8" end="8"/>
                                            </p:txEl>
                                          </p:spTgt>
                                        </p:tgtEl>
                                        <p:attrNameLst>
                                          <p:attrName>style.visibility</p:attrName>
                                        </p:attrNameLst>
                                      </p:cBhvr>
                                      <p:to>
                                        <p:strVal val="visible"/>
                                      </p:to>
                                    </p:set>
                                    <p:animEffect transition="in" filter="wipe(up)">
                                      <p:cBhvr>
                                        <p:cTn id="34" dur="250"/>
                                        <p:tgtEl>
                                          <p:spTgt spid="6">
                                            <p:txEl>
                                              <p:pRg st="8" end="8"/>
                                            </p:tx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6">
                                            <p:txEl>
                                              <p:pRg st="9" end="9"/>
                                            </p:txEl>
                                          </p:spTgt>
                                        </p:tgtEl>
                                        <p:attrNameLst>
                                          <p:attrName>style.visibility</p:attrName>
                                        </p:attrNameLst>
                                      </p:cBhvr>
                                      <p:to>
                                        <p:strVal val="visible"/>
                                      </p:to>
                                    </p:set>
                                    <p:animEffect transition="in" filter="wipe(up)">
                                      <p:cBhvr>
                                        <p:cTn id="37" dur="250"/>
                                        <p:tgtEl>
                                          <p:spTgt spid="6">
                                            <p:txEl>
                                              <p:pRg st="9" end="9"/>
                                            </p:txEl>
                                          </p:spTgt>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6">
                                            <p:txEl>
                                              <p:pRg st="10" end="10"/>
                                            </p:txEl>
                                          </p:spTgt>
                                        </p:tgtEl>
                                        <p:attrNameLst>
                                          <p:attrName>style.visibility</p:attrName>
                                        </p:attrNameLst>
                                      </p:cBhvr>
                                      <p:to>
                                        <p:strVal val="visible"/>
                                      </p:to>
                                    </p:set>
                                    <p:animEffect transition="in" filter="wipe(up)">
                                      <p:cBhvr>
                                        <p:cTn id="40" dur="250"/>
                                        <p:tgtEl>
                                          <p:spTgt spid="6">
                                            <p:txEl>
                                              <p:pRg st="10" end="10"/>
                                            </p:txEl>
                                          </p:spTgt>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6">
                                            <p:txEl>
                                              <p:pRg st="11" end="11"/>
                                            </p:txEl>
                                          </p:spTgt>
                                        </p:tgtEl>
                                        <p:attrNameLst>
                                          <p:attrName>style.visibility</p:attrName>
                                        </p:attrNameLst>
                                      </p:cBhvr>
                                      <p:to>
                                        <p:strVal val="visible"/>
                                      </p:to>
                                    </p:set>
                                    <p:animEffect transition="in" filter="wipe(up)">
                                      <p:cBhvr>
                                        <p:cTn id="43" dur="250"/>
                                        <p:tgtEl>
                                          <p:spTgt spid="6">
                                            <p:txEl>
                                              <p:pRg st="11" end="11"/>
                                            </p:txEl>
                                          </p:spTgt>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6">
                                            <p:txEl>
                                              <p:pRg st="12" end="12"/>
                                            </p:txEl>
                                          </p:spTgt>
                                        </p:tgtEl>
                                        <p:attrNameLst>
                                          <p:attrName>style.visibility</p:attrName>
                                        </p:attrNameLst>
                                      </p:cBhvr>
                                      <p:to>
                                        <p:strVal val="visible"/>
                                      </p:to>
                                    </p:set>
                                    <p:animEffect transition="in" filter="wipe(up)">
                                      <p:cBhvr>
                                        <p:cTn id="46" dur="250"/>
                                        <p:tgtEl>
                                          <p:spTgt spid="6">
                                            <p:txEl>
                                              <p:pRg st="12" end="12"/>
                                            </p:txEl>
                                          </p:spTgt>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
                                            <p:txEl>
                                              <p:pRg st="13" end="13"/>
                                            </p:txEl>
                                          </p:spTgt>
                                        </p:tgtEl>
                                        <p:attrNameLst>
                                          <p:attrName>style.visibility</p:attrName>
                                        </p:attrNameLst>
                                      </p:cBhvr>
                                      <p:to>
                                        <p:strVal val="visible"/>
                                      </p:to>
                                    </p:set>
                                    <p:animEffect transition="in" filter="wipe(up)">
                                      <p:cBhvr>
                                        <p:cTn id="49" dur="250"/>
                                        <p:tgtEl>
                                          <p:spTgt spid="6">
                                            <p:txEl>
                                              <p:pRg st="13" end="13"/>
                                            </p:txEl>
                                          </p:spTgt>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6">
                                            <p:txEl>
                                              <p:pRg st="14" end="14"/>
                                            </p:txEl>
                                          </p:spTgt>
                                        </p:tgtEl>
                                        <p:attrNameLst>
                                          <p:attrName>style.visibility</p:attrName>
                                        </p:attrNameLst>
                                      </p:cBhvr>
                                      <p:to>
                                        <p:strVal val="visible"/>
                                      </p:to>
                                    </p:set>
                                    <p:animEffect transition="in" filter="wipe(up)">
                                      <p:cBhvr>
                                        <p:cTn id="52" dur="250"/>
                                        <p:tgtEl>
                                          <p:spTgt spid="6">
                                            <p:txEl>
                                              <p:pRg st="14" end="14"/>
                                            </p:txEl>
                                          </p:spTgt>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6">
                                            <p:txEl>
                                              <p:pRg st="15" end="15"/>
                                            </p:txEl>
                                          </p:spTgt>
                                        </p:tgtEl>
                                        <p:attrNameLst>
                                          <p:attrName>style.visibility</p:attrName>
                                        </p:attrNameLst>
                                      </p:cBhvr>
                                      <p:to>
                                        <p:strVal val="visible"/>
                                      </p:to>
                                    </p:set>
                                    <p:animEffect transition="in" filter="wipe(up)">
                                      <p:cBhvr>
                                        <p:cTn id="55" dur="250"/>
                                        <p:tgtEl>
                                          <p:spTgt spid="6">
                                            <p:txEl>
                                              <p:pRg st="15" end="15"/>
                                            </p:txEl>
                                          </p:spTgt>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right)">
                                      <p:cBhvr>
                                        <p:cTn id="58" dur="500"/>
                                        <p:tgtEl>
                                          <p:spTgt spid="7"/>
                                        </p:tgtEl>
                                      </p:cBhvr>
                                    </p:animEffect>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dissolve">
                                      <p:cBhvr>
                                        <p:cTn id="6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animBg="1"/>
      <p:bldP spid="7"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a:t>Shouji</a:t>
            </a:r>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32</a:t>
            </a:fld>
            <a:endParaRPr lang="en-US" altLang="en-US">
              <a:solidFill>
                <a:prstClr val="black"/>
              </a:solidFill>
            </a:endParaRPr>
          </a:p>
        </p:txBody>
      </p:sp>
      <p:sp>
        <p:nvSpPr>
          <p:cNvPr id="7" name="Content Placeholder 2"/>
          <p:cNvSpPr txBox="1">
            <a:spLocks/>
          </p:cNvSpPr>
          <p:nvPr/>
        </p:nvSpPr>
        <p:spPr bwMode="auto">
          <a:xfrm>
            <a:off x="111696" y="991991"/>
            <a:ext cx="8879904" cy="548500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000" b="1" kern="0" dirty="0">
                <a:solidFill>
                  <a:srgbClr val="FF0000"/>
                </a:solidFill>
              </a:rPr>
              <a:t>Key observation:</a:t>
            </a:r>
          </a:p>
          <a:p>
            <a:pPr lvl="1"/>
            <a:r>
              <a:rPr lang="en-US" sz="2000" kern="0" dirty="0"/>
              <a:t>Correct alignment always includes </a:t>
            </a:r>
            <a:r>
              <a:rPr lang="en-US" sz="2000" kern="0" dirty="0">
                <a:solidFill>
                  <a:srgbClr val="FF0000"/>
                </a:solidFill>
              </a:rPr>
              <a:t>long identical subsequences</a:t>
            </a:r>
            <a:r>
              <a:rPr lang="en-US" sz="2000" kern="0" dirty="0"/>
              <a:t>. </a:t>
            </a:r>
          </a:p>
          <a:p>
            <a:pPr lvl="1"/>
            <a:r>
              <a:rPr lang="en-US" sz="2000" kern="0" dirty="0"/>
              <a:t>Processing the entire mapping at once (as in GateKeeper) is ineffective for hardware design.</a:t>
            </a:r>
          </a:p>
          <a:p>
            <a:r>
              <a:rPr lang="en-US" sz="2000" b="1" kern="0" dirty="0">
                <a:solidFill>
                  <a:srgbClr val="0000FF"/>
                </a:solidFill>
              </a:rPr>
              <a:t>Key idea:</a:t>
            </a:r>
          </a:p>
          <a:p>
            <a:pPr lvl="1"/>
            <a:r>
              <a:rPr lang="en-US" sz="2000" kern="0" dirty="0"/>
              <a:t>Use </a:t>
            </a:r>
            <a:r>
              <a:rPr lang="en-US" sz="2000" b="1" kern="0" dirty="0"/>
              <a:t>overlapping</a:t>
            </a:r>
            <a:r>
              <a:rPr lang="en-US" sz="2000" kern="0" dirty="0"/>
              <a:t> </a:t>
            </a:r>
            <a:r>
              <a:rPr lang="en-US" sz="2000" kern="0" dirty="0">
                <a:solidFill>
                  <a:srgbClr val="FF0000"/>
                </a:solidFill>
              </a:rPr>
              <a:t>sliding window </a:t>
            </a:r>
            <a:r>
              <a:rPr lang="en-US" sz="2000" kern="0" dirty="0"/>
              <a:t>approach to quickly and accurately find all long segments of </a:t>
            </a:r>
            <a:r>
              <a:rPr lang="en-US" sz="2000" kern="0" dirty="0">
                <a:solidFill>
                  <a:srgbClr val="FF0000"/>
                </a:solidFill>
              </a:rPr>
              <a:t>consecutive zeros</a:t>
            </a:r>
            <a:r>
              <a:rPr lang="en-US" sz="2000" kern="0" dirty="0"/>
              <a:t>.</a:t>
            </a:r>
          </a:p>
          <a:p>
            <a:r>
              <a:rPr lang="en-US" sz="2000" b="1" kern="0" dirty="0">
                <a:solidFill>
                  <a:schemeClr val="tx2"/>
                </a:solidFill>
              </a:rPr>
              <a:t>Key result:</a:t>
            </a:r>
          </a:p>
          <a:p>
            <a:pPr lvl="1"/>
            <a:r>
              <a:rPr lang="en-US" sz="2000" kern="0" dirty="0"/>
              <a:t>Shouji on FPGA is </a:t>
            </a:r>
            <a:r>
              <a:rPr lang="en-US" sz="2000" kern="0" dirty="0">
                <a:solidFill>
                  <a:srgbClr val="FF0000"/>
                </a:solidFill>
              </a:rPr>
              <a:t>up to three orders of magnitude faster </a:t>
            </a:r>
            <a:r>
              <a:rPr lang="en-US" sz="2000" kern="0" dirty="0"/>
              <a:t>than its CPU implementation.</a:t>
            </a:r>
          </a:p>
          <a:p>
            <a:pPr lvl="1"/>
            <a:r>
              <a:rPr lang="en-US" sz="2000" kern="0" dirty="0"/>
              <a:t>Shouji accelerates </a:t>
            </a:r>
            <a:r>
              <a:rPr lang="en-US" sz="2000" b="1" kern="0" dirty="0"/>
              <a:t>best-performing CPU read aligner </a:t>
            </a:r>
            <a:r>
              <a:rPr lang="en-US" sz="2000" kern="0" dirty="0">
                <a:solidFill>
                  <a:srgbClr val="0000FF"/>
                </a:solidFill>
              </a:rPr>
              <a:t>Edlib </a:t>
            </a:r>
            <a:r>
              <a:rPr lang="en-US" sz="2000" kern="0" dirty="0"/>
              <a:t>(Bioinformatics 2017) by </a:t>
            </a:r>
            <a:r>
              <a:rPr lang="en-US" sz="2000" kern="0" dirty="0">
                <a:solidFill>
                  <a:srgbClr val="FF0000"/>
                </a:solidFill>
              </a:rPr>
              <a:t>up to 18.8x </a:t>
            </a:r>
            <a:r>
              <a:rPr lang="en-US" sz="2000" kern="0" dirty="0"/>
              <a:t>using 16 filtering units that work in parallel.</a:t>
            </a:r>
          </a:p>
          <a:p>
            <a:pPr lvl="1"/>
            <a:r>
              <a:rPr lang="en-US" sz="2000" kern="0" dirty="0"/>
              <a:t>Shouji is </a:t>
            </a:r>
            <a:r>
              <a:rPr lang="en-US" sz="2000" kern="0" dirty="0">
                <a:solidFill>
                  <a:srgbClr val="FF0000"/>
                </a:solidFill>
              </a:rPr>
              <a:t>2.4x to 467x more accurate </a:t>
            </a:r>
            <a:r>
              <a:rPr lang="en-US" sz="2000" kern="0" dirty="0"/>
              <a:t>than GateKeeper (Bioinformatics 2017) and SHD (Bioinformatics 2015).</a:t>
            </a:r>
          </a:p>
        </p:txBody>
      </p:sp>
    </p:spTree>
    <p:extLst>
      <p:ext uri="{BB962C8B-B14F-4D97-AF65-F5344CB8AC3E}">
        <p14:creationId xmlns:p14="http://schemas.microsoft.com/office/powerpoint/2010/main" val="3189539627"/>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More on Shouji</a:t>
            </a:r>
          </a:p>
        </p:txBody>
      </p:sp>
      <p:pic>
        <p:nvPicPr>
          <p:cNvPr id="7" name="Content Placeholder 6">
            <a:extLst>
              <a:ext uri="{FF2B5EF4-FFF2-40B4-BE49-F238E27FC236}">
                <a16:creationId xmlns:a16="http://schemas.microsoft.com/office/drawing/2014/main" id="{B4B2A96C-30FF-114A-9994-B69E4AA50358}"/>
              </a:ext>
            </a:extLst>
          </p:cNvPr>
          <p:cNvPicPr>
            <a:picLocks noGrp="1" noChangeAspect="1"/>
          </p:cNvPicPr>
          <p:nvPr>
            <p:ph idx="1"/>
          </p:nvPr>
        </p:nvPicPr>
        <p:blipFill rotWithShape="1">
          <a:blip r:embed="rId2">
            <a:extLst>
              <a:ext uri="{28A0092B-C50C-407E-A947-70E740481C1C}">
                <a14:useLocalDpi xmlns:a14="http://schemas.microsoft.com/office/drawing/2010/main"/>
              </a:ext>
            </a:extLst>
          </a:blip>
          <a:srcRect/>
          <a:stretch/>
        </p:blipFill>
        <p:spPr>
          <a:xfrm>
            <a:off x="1598032" y="1340460"/>
            <a:ext cx="7262274" cy="4104764"/>
          </a:xfrm>
        </p:spPr>
      </p:pic>
      <p:sp>
        <p:nvSpPr>
          <p:cNvPr id="4" name="Slide Number Placeholder 3"/>
          <p:cNvSpPr>
            <a:spLocks noGrp="1"/>
          </p:cNvSpPr>
          <p:nvPr>
            <p:ph type="sldNum" sz="quarter" idx="11"/>
          </p:nvPr>
        </p:nvSpPr>
        <p:spPr/>
        <p:txBody>
          <a:bodyPr/>
          <a:lstStyle/>
          <a:p>
            <a:fld id="{323594FA-E141-4234-AE05-360401972BE7}" type="slidenum">
              <a:rPr lang="en-US" altLang="en-US" smtClean="0">
                <a:solidFill>
                  <a:srgbClr val="000000"/>
                </a:solidFill>
              </a:rPr>
              <a:pPr/>
              <a:t>33</a:t>
            </a:fld>
            <a:endParaRPr lang="en-US" altLang="en-US">
              <a:solidFill>
                <a:srgbClr val="000000"/>
              </a:solidFill>
            </a:endParaRPr>
          </a:p>
        </p:txBody>
      </p:sp>
      <p:sp>
        <p:nvSpPr>
          <p:cNvPr id="5" name="Rectangle 4"/>
          <p:cNvSpPr/>
          <p:nvPr/>
        </p:nvSpPr>
        <p:spPr>
          <a:xfrm>
            <a:off x="200218" y="5445224"/>
            <a:ext cx="8476676" cy="923330"/>
          </a:xfrm>
          <a:prstGeom prst="rect">
            <a:avLst/>
          </a:prstGeom>
        </p:spPr>
        <p:txBody>
          <a:bodyPr wrap="square">
            <a:spAutoFit/>
          </a:bodyPr>
          <a:lstStyle/>
          <a:p>
            <a:r>
              <a:rPr lang="en-US" err="1">
                <a:solidFill>
                  <a:srgbClr val="000000"/>
                </a:solidFill>
              </a:rPr>
              <a:t>Alser</a:t>
            </a:r>
            <a:r>
              <a:rPr lang="en-US">
                <a:solidFill>
                  <a:srgbClr val="000000"/>
                </a:solidFill>
              </a:rPr>
              <a:t>+, </a:t>
            </a:r>
            <a:r>
              <a:rPr lang="en-US">
                <a:solidFill>
                  <a:srgbClr val="000000"/>
                </a:solidFill>
                <a:hlinkClick r:id="rId3"/>
              </a:rPr>
              <a:t>“</a:t>
            </a:r>
            <a:r>
              <a:rPr lang="en-US" u="sng">
                <a:solidFill>
                  <a:srgbClr val="000000"/>
                </a:solidFill>
                <a:hlinkClick r:id="rId3"/>
              </a:rPr>
              <a:t>Shouji: a fast and efficient pre-alignment filter for sequence alignment”</a:t>
            </a:r>
            <a:r>
              <a:rPr lang="en-US"/>
              <a:t>, </a:t>
            </a:r>
          </a:p>
          <a:p>
            <a:r>
              <a:rPr lang="en-US" i="1"/>
              <a:t>Bioinformatics</a:t>
            </a:r>
            <a:r>
              <a:rPr lang="en-US"/>
              <a:t> 2019, </a:t>
            </a:r>
          </a:p>
          <a:p>
            <a:r>
              <a:rPr lang="en-US"/>
              <a:t> </a:t>
            </a:r>
            <a:r>
              <a:rPr lang="en-US">
                <a:hlinkClick r:id="rId3"/>
              </a:rPr>
              <a:t>https://doi.org/10.1093/bioinformatics/btz234</a:t>
            </a:r>
            <a:endParaRPr lang="en-US">
              <a:solidFill>
                <a:srgbClr val="000000"/>
              </a:solidFill>
            </a:endParaRPr>
          </a:p>
        </p:txBody>
      </p:sp>
      <p:sp>
        <p:nvSpPr>
          <p:cNvPr id="3" name="Rectangle 2">
            <a:extLst>
              <a:ext uri="{FF2B5EF4-FFF2-40B4-BE49-F238E27FC236}">
                <a16:creationId xmlns:a16="http://schemas.microsoft.com/office/drawing/2014/main" id="{CFD944A5-EA3B-9945-843F-E49B22EF530C}"/>
              </a:ext>
            </a:extLst>
          </p:cNvPr>
          <p:cNvSpPr/>
          <p:nvPr/>
        </p:nvSpPr>
        <p:spPr>
          <a:xfrm>
            <a:off x="235704" y="908720"/>
            <a:ext cx="7432639" cy="830997"/>
          </a:xfrm>
          <a:prstGeom prst="rect">
            <a:avLst/>
          </a:prstGeom>
        </p:spPr>
        <p:txBody>
          <a:bodyPr wrap="square">
            <a:spAutoFit/>
          </a:bodyPr>
          <a:lstStyle/>
          <a:p>
            <a:r>
              <a:rPr lang="en-US" sz="2400"/>
              <a:t>Download and test for yourself </a:t>
            </a:r>
          </a:p>
          <a:p>
            <a:pPr lvl="1"/>
            <a:r>
              <a:rPr lang="en-US" sz="2400">
                <a:hlinkClick r:id="rId4"/>
              </a:rPr>
              <a:t>https://github.com/CMU-SAFARI/Shouji</a:t>
            </a:r>
            <a:r>
              <a:rPr lang="en-US" sz="2400"/>
              <a:t> </a:t>
            </a:r>
          </a:p>
        </p:txBody>
      </p:sp>
    </p:spTree>
    <p:extLst>
      <p:ext uri="{BB962C8B-B14F-4D97-AF65-F5344CB8AC3E}">
        <p14:creationId xmlns:p14="http://schemas.microsoft.com/office/powerpoint/2010/main" val="3888817537"/>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A8C6BB-0A46-1B45-8310-C7CD8F8B4E0D}"/>
              </a:ext>
            </a:extLst>
          </p:cNvPr>
          <p:cNvSpPr>
            <a:spLocks noGrp="1"/>
          </p:cNvSpPr>
          <p:nvPr>
            <p:ph type="title"/>
          </p:nvPr>
        </p:nvSpPr>
        <p:spPr/>
        <p:txBody>
          <a:bodyPr/>
          <a:lstStyle/>
          <a:p>
            <a:r>
              <a:rPr lang="en-US" dirty="0"/>
              <a:t>Assignment #2</a:t>
            </a:r>
          </a:p>
        </p:txBody>
      </p:sp>
      <p:sp>
        <p:nvSpPr>
          <p:cNvPr id="3" name="Content Placeholder 2">
            <a:extLst>
              <a:ext uri="{FF2B5EF4-FFF2-40B4-BE49-F238E27FC236}">
                <a16:creationId xmlns:a16="http://schemas.microsoft.com/office/drawing/2014/main" id="{D4F7AC2B-31EC-F944-84CD-7981662488CA}"/>
              </a:ext>
            </a:extLst>
          </p:cNvPr>
          <p:cNvSpPr>
            <a:spLocks noGrp="1"/>
          </p:cNvSpPr>
          <p:nvPr>
            <p:ph idx="1"/>
          </p:nvPr>
        </p:nvSpPr>
        <p:spPr/>
        <p:txBody>
          <a:bodyPr/>
          <a:lstStyle/>
          <a:p>
            <a:r>
              <a:rPr lang="en-US" dirty="0"/>
              <a:t>Which one out of the three pre-alignment filters, GateKeeper, MAGNET, and Shouji is more efficient? why?</a:t>
            </a:r>
          </a:p>
          <a:p>
            <a:endParaRPr lang="en-US" dirty="0"/>
          </a:p>
          <a:p>
            <a:pPr lvl="1"/>
            <a:r>
              <a:rPr lang="en-US" dirty="0"/>
              <a:t>Hint:</a:t>
            </a:r>
          </a:p>
        </p:txBody>
      </p:sp>
      <p:sp>
        <p:nvSpPr>
          <p:cNvPr id="4" name="Slide Number Placeholder 3">
            <a:extLst>
              <a:ext uri="{FF2B5EF4-FFF2-40B4-BE49-F238E27FC236}">
                <a16:creationId xmlns:a16="http://schemas.microsoft.com/office/drawing/2014/main" id="{40F022CA-5DA1-0E4B-AA25-E3BC30A50D0C}"/>
              </a:ext>
            </a:extLst>
          </p:cNvPr>
          <p:cNvSpPr>
            <a:spLocks noGrp="1"/>
          </p:cNvSpPr>
          <p:nvPr>
            <p:ph type="sldNum" sz="quarter" idx="11"/>
          </p:nvPr>
        </p:nvSpPr>
        <p:spPr/>
        <p:txBody>
          <a:bodyPr/>
          <a:lstStyle/>
          <a:p>
            <a:pPr>
              <a:defRPr/>
            </a:pPr>
            <a:fld id="{43CF7A15-8D90-1445-BE37-F18227DCF408}" type="slidenum">
              <a:rPr lang="en-US" altLang="en-US" smtClean="0"/>
              <a:pPr>
                <a:defRPr/>
              </a:pPr>
              <a:t>34</a:t>
            </a:fld>
            <a:endParaRPr lang="en-US" altLang="en-US"/>
          </a:p>
        </p:txBody>
      </p:sp>
      <p:graphicFrame>
        <p:nvGraphicFramePr>
          <p:cNvPr id="5" name="Table 4">
            <a:extLst>
              <a:ext uri="{FF2B5EF4-FFF2-40B4-BE49-F238E27FC236}">
                <a16:creationId xmlns:a16="http://schemas.microsoft.com/office/drawing/2014/main" id="{EA4032D5-4777-6040-848F-EEF552E1E1B6}"/>
              </a:ext>
            </a:extLst>
          </p:cNvPr>
          <p:cNvGraphicFramePr>
            <a:graphicFrameLocks noGrp="1"/>
          </p:cNvGraphicFramePr>
          <p:nvPr>
            <p:extLst>
              <p:ext uri="{D42A27DB-BD31-4B8C-83A1-F6EECF244321}">
                <p14:modId xmlns:p14="http://schemas.microsoft.com/office/powerpoint/2010/main" val="3152359507"/>
              </p:ext>
            </p:extLst>
          </p:nvPr>
        </p:nvGraphicFramePr>
        <p:xfrm>
          <a:off x="127416" y="3524422"/>
          <a:ext cx="8763000" cy="2225040"/>
        </p:xfrm>
        <a:graphic>
          <a:graphicData uri="http://schemas.openxmlformats.org/drawingml/2006/table">
            <a:tbl>
              <a:tblPr firstRow="1" bandRow="1">
                <a:tableStyleId>{5940675A-B579-460E-94D1-54222C63F5DA}</a:tableStyleId>
              </a:tblPr>
              <a:tblGrid>
                <a:gridCol w="2209800">
                  <a:extLst>
                    <a:ext uri="{9D8B030D-6E8A-4147-A177-3AD203B41FA5}">
                      <a16:colId xmlns:a16="http://schemas.microsoft.com/office/drawing/2014/main" val="767622597"/>
                    </a:ext>
                  </a:extLst>
                </a:gridCol>
                <a:gridCol w="1600200">
                  <a:extLst>
                    <a:ext uri="{9D8B030D-6E8A-4147-A177-3AD203B41FA5}">
                      <a16:colId xmlns:a16="http://schemas.microsoft.com/office/drawing/2014/main" val="2335563146"/>
                    </a:ext>
                  </a:extLst>
                </a:gridCol>
                <a:gridCol w="1600200">
                  <a:extLst>
                    <a:ext uri="{9D8B030D-6E8A-4147-A177-3AD203B41FA5}">
                      <a16:colId xmlns:a16="http://schemas.microsoft.com/office/drawing/2014/main" val="501921823"/>
                    </a:ext>
                  </a:extLst>
                </a:gridCol>
                <a:gridCol w="1600200">
                  <a:extLst>
                    <a:ext uri="{9D8B030D-6E8A-4147-A177-3AD203B41FA5}">
                      <a16:colId xmlns:a16="http://schemas.microsoft.com/office/drawing/2014/main" val="2458351663"/>
                    </a:ext>
                  </a:extLst>
                </a:gridCol>
                <a:gridCol w="1752600">
                  <a:extLst>
                    <a:ext uri="{9D8B030D-6E8A-4147-A177-3AD203B41FA5}">
                      <a16:colId xmlns:a16="http://schemas.microsoft.com/office/drawing/2014/main" val="2349195447"/>
                    </a:ext>
                  </a:extLst>
                </a:gridCol>
              </a:tblGrid>
              <a:tr h="370840">
                <a:tc>
                  <a:txBody>
                    <a:bodyPr/>
                    <a:lstStyle/>
                    <a:p>
                      <a:endParaRPr lang="en-US" b="1" dirty="0"/>
                    </a:p>
                  </a:txBody>
                  <a:tcPr/>
                </a:tc>
                <a:tc>
                  <a:txBody>
                    <a:bodyPr/>
                    <a:lstStyle/>
                    <a:p>
                      <a:pPr algn="ctr"/>
                      <a:r>
                        <a:rPr lang="en-US" b="1" dirty="0"/>
                        <a:t>GateKeeper</a:t>
                      </a:r>
                    </a:p>
                  </a:txBody>
                  <a:tcPr/>
                </a:tc>
                <a:tc>
                  <a:txBody>
                    <a:bodyPr/>
                    <a:lstStyle/>
                    <a:p>
                      <a:pPr algn="ctr"/>
                      <a:r>
                        <a:rPr lang="en-US" b="1" dirty="0"/>
                        <a:t>MAGNET</a:t>
                      </a:r>
                    </a:p>
                  </a:txBody>
                  <a:tcPr/>
                </a:tc>
                <a:tc>
                  <a:txBody>
                    <a:bodyPr/>
                    <a:lstStyle/>
                    <a:p>
                      <a:pPr algn="ctr"/>
                      <a:r>
                        <a:rPr lang="en-US" b="1" dirty="0"/>
                        <a:t>Shouji</a:t>
                      </a:r>
                    </a:p>
                  </a:txBody>
                  <a:tcPr/>
                </a:tc>
                <a:tc>
                  <a:txBody>
                    <a:bodyPr/>
                    <a:lstStyle/>
                    <a:p>
                      <a:pPr algn="ctr"/>
                      <a:r>
                        <a:rPr lang="en-US" b="1" dirty="0"/>
                        <a:t>Justification</a:t>
                      </a:r>
                    </a:p>
                  </a:txBody>
                  <a:tcPr/>
                </a:tc>
                <a:extLst>
                  <a:ext uri="{0D108BD9-81ED-4DB2-BD59-A6C34878D82A}">
                    <a16:rowId xmlns:a16="http://schemas.microsoft.com/office/drawing/2014/main" val="263460584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Time complexity</a:t>
                      </a:r>
                    </a:p>
                  </a:txBody>
                  <a:tcPr/>
                </a:tc>
                <a:tc>
                  <a:txBody>
                    <a:bodyPr/>
                    <a:lstStyle/>
                    <a:p>
                      <a:endParaRPr lang="en-US" b="1"/>
                    </a:p>
                  </a:txBody>
                  <a:tcPr/>
                </a:tc>
                <a:tc>
                  <a:txBody>
                    <a:bodyPr/>
                    <a:lstStyle/>
                    <a:p>
                      <a:endParaRPr lang="en-US" b="1"/>
                    </a:p>
                  </a:txBody>
                  <a:tcPr/>
                </a:tc>
                <a:tc>
                  <a:txBody>
                    <a:bodyPr/>
                    <a:lstStyle/>
                    <a:p>
                      <a:endParaRPr lang="en-US" b="1" dirty="0"/>
                    </a:p>
                  </a:txBody>
                  <a:tcPr/>
                </a:tc>
                <a:tc>
                  <a:txBody>
                    <a:bodyPr/>
                    <a:lstStyle/>
                    <a:p>
                      <a:endParaRPr lang="en-US" b="1" dirty="0"/>
                    </a:p>
                  </a:txBody>
                  <a:tcPr/>
                </a:tc>
                <a:extLst>
                  <a:ext uri="{0D108BD9-81ED-4DB2-BD59-A6C34878D82A}">
                    <a16:rowId xmlns:a16="http://schemas.microsoft.com/office/drawing/2014/main" val="118950787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Space complexity</a:t>
                      </a:r>
                    </a:p>
                  </a:txBody>
                  <a:tcPr/>
                </a:tc>
                <a:tc>
                  <a:txBody>
                    <a:bodyPr/>
                    <a:lstStyle/>
                    <a:p>
                      <a:endParaRPr lang="en-US" b="1"/>
                    </a:p>
                  </a:txBody>
                  <a:tcPr/>
                </a:tc>
                <a:tc>
                  <a:txBody>
                    <a:bodyPr/>
                    <a:lstStyle/>
                    <a:p>
                      <a:endParaRPr lang="en-US" b="1"/>
                    </a:p>
                  </a:txBody>
                  <a:tcPr/>
                </a:tc>
                <a:tc>
                  <a:txBody>
                    <a:bodyPr/>
                    <a:lstStyle/>
                    <a:p>
                      <a:endParaRPr lang="en-US" b="1"/>
                    </a:p>
                  </a:txBody>
                  <a:tcPr/>
                </a:tc>
                <a:tc>
                  <a:txBody>
                    <a:bodyPr/>
                    <a:lstStyle/>
                    <a:p>
                      <a:endParaRPr lang="en-US" b="1"/>
                    </a:p>
                  </a:txBody>
                  <a:tcPr/>
                </a:tc>
                <a:extLst>
                  <a:ext uri="{0D108BD9-81ED-4DB2-BD59-A6C34878D82A}">
                    <a16:rowId xmlns:a16="http://schemas.microsoft.com/office/drawing/2014/main" val="257054819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FPGA resource</a:t>
                      </a:r>
                    </a:p>
                  </a:txBody>
                  <a:tcPr/>
                </a:tc>
                <a:tc>
                  <a:txBody>
                    <a:bodyPr/>
                    <a:lstStyle/>
                    <a:p>
                      <a:endParaRPr lang="en-US" b="1"/>
                    </a:p>
                  </a:txBody>
                  <a:tcPr/>
                </a:tc>
                <a:tc>
                  <a:txBody>
                    <a:bodyPr/>
                    <a:lstStyle/>
                    <a:p>
                      <a:endParaRPr lang="en-US" b="1"/>
                    </a:p>
                  </a:txBody>
                  <a:tcPr/>
                </a:tc>
                <a:tc>
                  <a:txBody>
                    <a:bodyPr/>
                    <a:lstStyle/>
                    <a:p>
                      <a:endParaRPr lang="en-US" b="1"/>
                    </a:p>
                  </a:txBody>
                  <a:tcPr/>
                </a:tc>
                <a:tc>
                  <a:txBody>
                    <a:bodyPr/>
                    <a:lstStyle/>
                    <a:p>
                      <a:endParaRPr lang="en-US" b="1"/>
                    </a:p>
                  </a:txBody>
                  <a:tcPr/>
                </a:tc>
                <a:extLst>
                  <a:ext uri="{0D108BD9-81ED-4DB2-BD59-A6C34878D82A}">
                    <a16:rowId xmlns:a16="http://schemas.microsoft.com/office/drawing/2014/main" val="130168195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Accuracy</a:t>
                      </a:r>
                    </a:p>
                  </a:txBody>
                  <a:tcPr/>
                </a:tc>
                <a:tc>
                  <a:txBody>
                    <a:bodyPr/>
                    <a:lstStyle/>
                    <a:p>
                      <a:endParaRPr lang="en-US" b="1"/>
                    </a:p>
                  </a:txBody>
                  <a:tcPr/>
                </a:tc>
                <a:tc>
                  <a:txBody>
                    <a:bodyPr/>
                    <a:lstStyle/>
                    <a:p>
                      <a:endParaRPr lang="en-US" b="1"/>
                    </a:p>
                  </a:txBody>
                  <a:tcPr/>
                </a:tc>
                <a:tc>
                  <a:txBody>
                    <a:bodyPr/>
                    <a:lstStyle/>
                    <a:p>
                      <a:endParaRPr lang="en-US" b="1"/>
                    </a:p>
                  </a:txBody>
                  <a:tcPr/>
                </a:tc>
                <a:tc>
                  <a:txBody>
                    <a:bodyPr/>
                    <a:lstStyle/>
                    <a:p>
                      <a:endParaRPr lang="en-US" b="1" dirty="0"/>
                    </a:p>
                  </a:txBody>
                  <a:tcPr/>
                </a:tc>
                <a:extLst>
                  <a:ext uri="{0D108BD9-81ED-4DB2-BD59-A6C34878D82A}">
                    <a16:rowId xmlns:a16="http://schemas.microsoft.com/office/drawing/2014/main" val="794126930"/>
                  </a:ext>
                </a:extLst>
              </a:tr>
              <a:tr h="370840">
                <a:tc>
                  <a:txBody>
                    <a:bodyPr/>
                    <a:lstStyle/>
                    <a:p>
                      <a:r>
                        <a:rPr lang="en-US" b="1" dirty="0"/>
                        <a:t>Speed</a:t>
                      </a:r>
                    </a:p>
                  </a:txBody>
                  <a:tcPr/>
                </a:tc>
                <a:tc>
                  <a:txBody>
                    <a:bodyPr/>
                    <a:lstStyle/>
                    <a:p>
                      <a:endParaRPr lang="en-US" b="1"/>
                    </a:p>
                  </a:txBody>
                  <a:tcPr/>
                </a:tc>
                <a:tc>
                  <a:txBody>
                    <a:bodyPr/>
                    <a:lstStyle/>
                    <a:p>
                      <a:endParaRPr lang="en-US" b="1"/>
                    </a:p>
                  </a:txBody>
                  <a:tcPr/>
                </a:tc>
                <a:tc>
                  <a:txBody>
                    <a:bodyPr/>
                    <a:lstStyle/>
                    <a:p>
                      <a:endParaRPr lang="en-US" b="1" dirty="0"/>
                    </a:p>
                  </a:txBody>
                  <a:tcPr/>
                </a:tc>
                <a:tc>
                  <a:txBody>
                    <a:bodyPr/>
                    <a:lstStyle/>
                    <a:p>
                      <a:endParaRPr lang="en-US" b="1" dirty="0"/>
                    </a:p>
                  </a:txBody>
                  <a:tcPr/>
                </a:tc>
                <a:extLst>
                  <a:ext uri="{0D108BD9-81ED-4DB2-BD59-A6C34878D82A}">
                    <a16:rowId xmlns:a16="http://schemas.microsoft.com/office/drawing/2014/main" val="1737483138"/>
                  </a:ext>
                </a:extLst>
              </a:tr>
            </a:tbl>
          </a:graphicData>
        </a:graphic>
      </p:graphicFrame>
    </p:spTree>
    <p:extLst>
      <p:ext uri="{BB962C8B-B14F-4D97-AF65-F5344CB8AC3E}">
        <p14:creationId xmlns:p14="http://schemas.microsoft.com/office/powerpoint/2010/main" val="34045151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CCF67-B47A-EE47-8687-50921EC54020}"/>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88E0CFF-0EFA-DE47-BF2F-A274ECA19A3B}"/>
              </a:ext>
            </a:extLst>
          </p:cNvPr>
          <p:cNvSpPr>
            <a:spLocks noGrp="1"/>
          </p:cNvSpPr>
          <p:nvPr>
            <p:ph idx="1"/>
          </p:nvPr>
        </p:nvSpPr>
        <p:spPr/>
        <p:txBody>
          <a:bodyPr/>
          <a:lstStyle/>
          <a:p>
            <a:pPr marL="0" indent="0" algn="ctr">
              <a:buNone/>
            </a:pPr>
            <a:endParaRPr lang="en-US" sz="3200"/>
          </a:p>
          <a:p>
            <a:pPr marL="0" indent="0" algn="ctr">
              <a:buNone/>
            </a:pPr>
            <a:endParaRPr lang="en-US" sz="3200"/>
          </a:p>
          <a:p>
            <a:pPr marL="0" indent="0" algn="ctr">
              <a:lnSpc>
                <a:spcPct val="150000"/>
              </a:lnSpc>
              <a:buNone/>
            </a:pPr>
            <a:r>
              <a:rPr lang="en-US" sz="3200"/>
              <a:t>Most speedup comes from </a:t>
            </a:r>
            <a:r>
              <a:rPr lang="en-US" sz="3200">
                <a:solidFill>
                  <a:srgbClr val="FF0000"/>
                </a:solidFill>
              </a:rPr>
              <a:t>parallelism</a:t>
            </a:r>
            <a:r>
              <a:rPr lang="en-US" sz="3200"/>
              <a:t> enabled by </a:t>
            </a:r>
            <a:r>
              <a:rPr lang="en-US" sz="3200">
                <a:solidFill>
                  <a:srgbClr val="0000FF"/>
                </a:solidFill>
              </a:rPr>
              <a:t>novel architectures </a:t>
            </a:r>
            <a:r>
              <a:rPr lang="en-US" sz="3200"/>
              <a:t>and </a:t>
            </a:r>
            <a:r>
              <a:rPr lang="en-US" sz="3200">
                <a:solidFill>
                  <a:srgbClr val="0000FF"/>
                </a:solidFill>
              </a:rPr>
              <a:t>algorithms</a:t>
            </a:r>
          </a:p>
        </p:txBody>
      </p:sp>
      <p:sp>
        <p:nvSpPr>
          <p:cNvPr id="4" name="Slide Number Placeholder 3">
            <a:extLst>
              <a:ext uri="{FF2B5EF4-FFF2-40B4-BE49-F238E27FC236}">
                <a16:creationId xmlns:a16="http://schemas.microsoft.com/office/drawing/2014/main" id="{E42DE19C-4B40-EC44-873C-46847592A016}"/>
              </a:ext>
            </a:extLst>
          </p:cNvPr>
          <p:cNvSpPr>
            <a:spLocks noGrp="1"/>
          </p:cNvSpPr>
          <p:nvPr>
            <p:ph type="sldNum" sz="quarter" idx="11"/>
          </p:nvPr>
        </p:nvSpPr>
        <p:spPr/>
        <p:txBody>
          <a:bodyPr/>
          <a:lstStyle/>
          <a:p>
            <a:fld id="{323594FA-E141-4234-AE05-360401972BE7}" type="slidenum">
              <a:rPr lang="en-US" altLang="en-US" smtClean="0"/>
              <a:pPr/>
              <a:t>35</a:t>
            </a:fld>
            <a:endParaRPr lang="en-US" altLang="en-US"/>
          </a:p>
        </p:txBody>
      </p:sp>
    </p:spTree>
    <p:extLst>
      <p:ext uri="{BB962C8B-B14F-4D97-AF65-F5344CB8AC3E}">
        <p14:creationId xmlns:p14="http://schemas.microsoft.com/office/powerpoint/2010/main" val="191961559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9753600" cy="1066800"/>
          </a:xfrm>
        </p:spPr>
        <p:txBody>
          <a:bodyPr/>
          <a:lstStyle/>
          <a:p>
            <a:r>
              <a:rPr lang="en-US" dirty="0"/>
              <a:t>More on GateKeeper </a:t>
            </a:r>
            <a:r>
              <a:rPr lang="en-US" sz="2400" b="1" dirty="0"/>
              <a:t>[</a:t>
            </a:r>
            <a:r>
              <a:rPr lang="en-US" sz="2400" b="1" dirty="0" err="1"/>
              <a:t>Alser</a:t>
            </a:r>
            <a:r>
              <a:rPr lang="en-US" sz="2400" b="1" dirty="0"/>
              <a:t>+, Bioinformatics 2017]</a:t>
            </a:r>
            <a:endParaRPr lang="en-US" b="1" dirty="0"/>
          </a:p>
        </p:txBody>
      </p:sp>
      <p:sp>
        <p:nvSpPr>
          <p:cNvPr id="4" name="Slide Number Placeholder 3"/>
          <p:cNvSpPr>
            <a:spLocks noGrp="1"/>
          </p:cNvSpPr>
          <p:nvPr>
            <p:ph type="sldNum" sz="quarter" idx="11"/>
          </p:nvPr>
        </p:nvSpPr>
        <p:spPr/>
        <p:txBody>
          <a:bodyPr/>
          <a:lstStyle/>
          <a:p>
            <a:pPr>
              <a:defRPr/>
            </a:pPr>
            <a:fld id="{5A4FB91F-8620-9C4D-8A32-1AD02BFD54B1}" type="slidenum">
              <a:rPr lang="en-US" smtClean="0"/>
              <a:pPr>
                <a:defRPr/>
              </a:pPr>
              <a:t>36</a:t>
            </a:fld>
            <a:endParaRPr lang="en-US"/>
          </a:p>
        </p:txBody>
      </p:sp>
      <p:sp>
        <p:nvSpPr>
          <p:cNvPr id="7" name="Rectangle 6"/>
          <p:cNvSpPr/>
          <p:nvPr/>
        </p:nvSpPr>
        <p:spPr>
          <a:xfrm>
            <a:off x="342900" y="912674"/>
            <a:ext cx="8458200" cy="1754326"/>
          </a:xfrm>
          <a:prstGeom prst="rect">
            <a:avLst/>
          </a:prstGeom>
        </p:spPr>
        <p:txBody>
          <a:bodyPr wrap="square">
            <a:spAutoFit/>
          </a:bodyPr>
          <a:lstStyle/>
          <a:p>
            <a:r>
              <a:rPr lang="en-US" u="sng" dirty="0">
                <a:solidFill>
                  <a:srgbClr val="000000"/>
                </a:solidFill>
                <a:latin typeface="Times New Roman" panose="02020603050405020304" pitchFamily="18" charset="0"/>
              </a:rPr>
              <a:t>Mohammed </a:t>
            </a:r>
            <a:r>
              <a:rPr lang="en-US" u="sng" dirty="0" err="1">
                <a:solidFill>
                  <a:srgbClr val="000000"/>
                </a:solidFill>
                <a:latin typeface="Times New Roman" panose="02020603050405020304" pitchFamily="18" charset="0"/>
              </a:rPr>
              <a:t>Alser</a:t>
            </a:r>
            <a:r>
              <a:rPr lang="en-US" dirty="0">
                <a:solidFill>
                  <a:srgbClr val="000000"/>
                </a:solidFill>
                <a:latin typeface="Times New Roman" panose="02020603050405020304" pitchFamily="18" charset="0"/>
              </a:rPr>
              <a:t>, Hasan Hassan, </a:t>
            </a:r>
            <a:r>
              <a:rPr lang="en-US" dirty="0" err="1">
                <a:solidFill>
                  <a:srgbClr val="000000"/>
                </a:solidFill>
                <a:latin typeface="Times New Roman" panose="02020603050405020304" pitchFamily="18" charset="0"/>
              </a:rPr>
              <a:t>Hongyi</a:t>
            </a:r>
            <a:r>
              <a:rPr lang="en-US" dirty="0">
                <a:solidFill>
                  <a:srgbClr val="000000"/>
                </a:solidFill>
                <a:latin typeface="Times New Roman" panose="02020603050405020304" pitchFamily="18" charset="0"/>
              </a:rPr>
              <a:t> Xin, </a:t>
            </a:r>
            <a:r>
              <a:rPr lang="en-US" dirty="0" err="1">
                <a:solidFill>
                  <a:srgbClr val="000000"/>
                </a:solidFill>
                <a:latin typeface="Times New Roman" panose="02020603050405020304" pitchFamily="18" charset="0"/>
              </a:rPr>
              <a:t>Oguz</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Ergin</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Onur</a:t>
            </a:r>
            <a:r>
              <a:rPr lang="en-US" dirty="0">
                <a:solidFill>
                  <a:srgbClr val="000000"/>
                </a:solidFill>
                <a:latin typeface="Times New Roman" panose="02020603050405020304" pitchFamily="18" charset="0"/>
              </a:rPr>
              <a:t> </a:t>
            </a:r>
            <a:r>
              <a:rPr lang="en-US" dirty="0" err="1">
                <a:solidFill>
                  <a:srgbClr val="000000"/>
                </a:solidFill>
                <a:latin typeface="Times New Roman" panose="02020603050405020304" pitchFamily="18" charset="0"/>
              </a:rPr>
              <a:t>Mutlu</a:t>
            </a:r>
            <a:r>
              <a:rPr lang="en-US" dirty="0">
                <a:solidFill>
                  <a:srgbClr val="000000"/>
                </a:solidFill>
                <a:latin typeface="Times New Roman" panose="02020603050405020304" pitchFamily="18" charset="0"/>
              </a:rPr>
              <a:t>, and Can </a:t>
            </a:r>
            <a:r>
              <a:rPr lang="en-US" dirty="0" err="1">
                <a:solidFill>
                  <a:srgbClr val="000000"/>
                </a:solidFill>
                <a:latin typeface="Times New Roman" panose="02020603050405020304" pitchFamily="18" charset="0"/>
              </a:rPr>
              <a:t>Alkan</a:t>
            </a:r>
            <a:br>
              <a:rPr lang="en-US" dirty="0">
                <a:solidFill>
                  <a:srgbClr val="000000"/>
                </a:solidFill>
                <a:latin typeface="Times New Roman" panose="02020603050405020304" pitchFamily="18" charset="0"/>
              </a:rPr>
            </a:br>
            <a:r>
              <a:rPr lang="en-US" b="1" dirty="0">
                <a:solidFill>
                  <a:srgbClr val="0432FF"/>
                </a:solidFill>
                <a:latin typeface="Times New Roman" panose="02020603050405020304" pitchFamily="18" charset="0"/>
                <a:hlinkClick r:id="rId2">
                  <a:extLst>
                    <a:ext uri="{A12FA001-AC4F-418D-AE19-62706E023703}">
                      <ahyp:hlinkClr xmlns:ahyp="http://schemas.microsoft.com/office/drawing/2018/hyperlinkcolor" val="tx"/>
                    </a:ext>
                  </a:extLst>
                </a:hlinkClick>
              </a:rPr>
              <a:t>"GateKeeper: A New Hardware Architecture for Accelerating Pre-Alignment in DNA Short Read Mapping"</a:t>
            </a:r>
            <a:br>
              <a:rPr lang="en-US" dirty="0">
                <a:solidFill>
                  <a:srgbClr val="000000"/>
                </a:solidFill>
                <a:latin typeface="Times New Roman" panose="02020603050405020304" pitchFamily="18" charset="0"/>
              </a:rPr>
            </a:br>
            <a:r>
              <a:rPr lang="en-US" b="1" i="1" dirty="0">
                <a:solidFill>
                  <a:srgbClr val="0432FF"/>
                </a:solidFill>
                <a:latin typeface="Times New Roman" panose="02020603050405020304" pitchFamily="18" charset="0"/>
                <a:hlinkClick r:id="rId3">
                  <a:extLst>
                    <a:ext uri="{A12FA001-AC4F-418D-AE19-62706E023703}">
                      <ahyp:hlinkClr xmlns:ahyp="http://schemas.microsoft.com/office/drawing/2018/hyperlinkcolor" val="tx"/>
                    </a:ext>
                  </a:extLst>
                </a:hlinkClick>
              </a:rPr>
              <a:t>Bioinformatics</a:t>
            </a:r>
            <a:r>
              <a:rPr lang="en-US" dirty="0">
                <a:solidFill>
                  <a:srgbClr val="0432FF"/>
                </a:solidFill>
                <a:latin typeface="Times New Roman" panose="02020603050405020304" pitchFamily="18" charset="0"/>
              </a:rPr>
              <a:t>, </a:t>
            </a:r>
            <a:r>
              <a:rPr lang="en-US" dirty="0">
                <a:solidFill>
                  <a:srgbClr val="000000"/>
                </a:solidFill>
                <a:latin typeface="Times New Roman" panose="02020603050405020304" pitchFamily="18" charset="0"/>
              </a:rPr>
              <a:t>[published online, May 31], 2017. </a:t>
            </a:r>
            <a:br>
              <a:rPr lang="en-US" dirty="0">
                <a:solidFill>
                  <a:srgbClr val="000000"/>
                </a:solidFill>
                <a:latin typeface="Times New Roman" panose="02020603050405020304" pitchFamily="18" charset="0"/>
              </a:rPr>
            </a:br>
            <a:r>
              <a:rPr lang="en-US" dirty="0">
                <a:solidFill>
                  <a:srgbClr val="000000"/>
                </a:solidFill>
                <a:latin typeface="Times New Roman" panose="02020603050405020304" pitchFamily="18" charset="0"/>
              </a:rPr>
              <a:t>[</a:t>
            </a:r>
            <a:r>
              <a:rPr lang="en-US" dirty="0">
                <a:solidFill>
                  <a:srgbClr val="000000"/>
                </a:solidFill>
                <a:latin typeface="Times New Roman" panose="02020603050405020304" pitchFamily="18" charset="0"/>
                <a:hlinkClick r:id="rId4"/>
              </a:rPr>
              <a:t>Source Code</a:t>
            </a:r>
            <a:r>
              <a:rPr lang="en-US" dirty="0">
                <a:solidFill>
                  <a:srgbClr val="000000"/>
                </a:solidFill>
                <a:latin typeface="Times New Roman" panose="02020603050405020304" pitchFamily="18" charset="0"/>
              </a:rPr>
              <a:t>] </a:t>
            </a:r>
            <a:br>
              <a:rPr lang="en-US" dirty="0">
                <a:solidFill>
                  <a:srgbClr val="000000"/>
                </a:solidFill>
                <a:latin typeface="Times New Roman" panose="02020603050405020304" pitchFamily="18" charset="0"/>
              </a:rPr>
            </a:br>
            <a:r>
              <a:rPr lang="en-US" dirty="0">
                <a:solidFill>
                  <a:srgbClr val="000000"/>
                </a:solidFill>
                <a:latin typeface="Times New Roman" panose="02020603050405020304" pitchFamily="18" charset="0"/>
              </a:rPr>
              <a:t>[</a:t>
            </a:r>
            <a:r>
              <a:rPr lang="en-US" dirty="0">
                <a:solidFill>
                  <a:srgbClr val="000000"/>
                </a:solidFill>
                <a:latin typeface="Times New Roman" panose="02020603050405020304" pitchFamily="18" charset="0"/>
                <a:hlinkClick r:id="rId5"/>
              </a:rPr>
              <a:t>Online link at Bioinformatics Journal</a:t>
            </a:r>
            <a:r>
              <a:rPr lang="en-US" dirty="0">
                <a:solidFill>
                  <a:srgbClr val="000000"/>
                </a:solidFill>
                <a:latin typeface="Times New Roman" panose="02020603050405020304" pitchFamily="18" charset="0"/>
              </a:rPr>
              <a:t>]</a:t>
            </a:r>
            <a:endParaRPr lang="en-US" b="0" i="0" dirty="0">
              <a:solidFill>
                <a:srgbClr val="000000"/>
              </a:solidFill>
              <a:effectLst/>
              <a:latin typeface="Times New Roman" panose="02020603050405020304" pitchFamily="18" charset="0"/>
            </a:endParaRPr>
          </a:p>
        </p:txBody>
      </p:sp>
      <p:pic>
        <p:nvPicPr>
          <p:cNvPr id="6" name="Content Placeholder 11">
            <a:extLst>
              <a:ext uri="{FF2B5EF4-FFF2-40B4-BE49-F238E27FC236}">
                <a16:creationId xmlns:a16="http://schemas.microsoft.com/office/drawing/2014/main" id="{A35D1F19-C71B-514B-8C53-200B192AC4A3}"/>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bwMode="auto">
          <a:xfrm>
            <a:off x="626447" y="2661138"/>
            <a:ext cx="7891106" cy="3717164"/>
          </a:xfrm>
          <a:prstGeom prst="rect">
            <a:avLst/>
          </a:prstGeom>
          <a:noFill/>
          <a:ln w="9525">
            <a:noFill/>
            <a:miter lim="800000"/>
            <a:headEnd/>
            <a:tailEnd/>
          </a:ln>
        </p:spPr>
      </p:pic>
    </p:spTree>
    <p:extLst>
      <p:ext uri="{BB962C8B-B14F-4D97-AF65-F5344CB8AC3E}">
        <p14:creationId xmlns:p14="http://schemas.microsoft.com/office/powerpoint/2010/main" val="3593685184"/>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E1C88-80BD-3F42-8E64-1DBA0E566073}"/>
              </a:ext>
            </a:extLst>
          </p:cNvPr>
          <p:cNvSpPr>
            <a:spLocks noGrp="1"/>
          </p:cNvSpPr>
          <p:nvPr>
            <p:ph type="title"/>
          </p:nvPr>
        </p:nvSpPr>
        <p:spPr/>
        <p:txBody>
          <a:bodyPr/>
          <a:lstStyle/>
          <a:p>
            <a:r>
              <a:rPr lang="en-US"/>
              <a:t>Read Mapping in 111 pages! </a:t>
            </a:r>
          </a:p>
        </p:txBody>
      </p:sp>
      <p:sp>
        <p:nvSpPr>
          <p:cNvPr id="4" name="Slide Number Placeholder 3">
            <a:extLst>
              <a:ext uri="{FF2B5EF4-FFF2-40B4-BE49-F238E27FC236}">
                <a16:creationId xmlns:a16="http://schemas.microsoft.com/office/drawing/2014/main" id="{38622231-A3EC-3A4A-952B-4A50B5E18614}"/>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37</a:t>
            </a:fld>
            <a:endParaRPr lang="en-US" altLang="en-US">
              <a:solidFill>
                <a:srgbClr val="000000"/>
              </a:solidFill>
            </a:endParaRPr>
          </a:p>
        </p:txBody>
      </p:sp>
      <p:sp>
        <p:nvSpPr>
          <p:cNvPr id="7" name="Rectangle 6">
            <a:extLst>
              <a:ext uri="{FF2B5EF4-FFF2-40B4-BE49-F238E27FC236}">
                <a16:creationId xmlns:a16="http://schemas.microsoft.com/office/drawing/2014/main" id="{13FF36B7-4AC0-1540-86E7-03D1A14C2BD6}"/>
              </a:ext>
            </a:extLst>
          </p:cNvPr>
          <p:cNvSpPr/>
          <p:nvPr/>
        </p:nvSpPr>
        <p:spPr>
          <a:xfrm>
            <a:off x="344693" y="1469683"/>
            <a:ext cx="8799307" cy="2031325"/>
          </a:xfrm>
          <a:prstGeom prst="rect">
            <a:avLst/>
          </a:prstGeom>
        </p:spPr>
        <p:txBody>
          <a:bodyPr wrap="square">
            <a:spAutoFit/>
          </a:bodyPr>
          <a:lstStyle/>
          <a:p>
            <a:r>
              <a:rPr lang="en-US" b="1" dirty="0"/>
              <a:t>Mohammed </a:t>
            </a:r>
            <a:r>
              <a:rPr lang="en-US" b="1" dirty="0" err="1"/>
              <a:t>Alser</a:t>
            </a:r>
            <a:r>
              <a:rPr lang="en-US" b="1" dirty="0"/>
              <a:t>,</a:t>
            </a:r>
            <a:r>
              <a:rPr lang="en-US" dirty="0"/>
              <a:t> Jeremy </a:t>
            </a:r>
            <a:r>
              <a:rPr lang="en-US" dirty="0" err="1"/>
              <a:t>Rotman</a:t>
            </a:r>
            <a:r>
              <a:rPr lang="en-US" dirty="0"/>
              <a:t>, </a:t>
            </a:r>
            <a:r>
              <a:rPr lang="en-US" dirty="0" err="1"/>
              <a:t>Dhrithi</a:t>
            </a:r>
            <a:r>
              <a:rPr lang="en-US" dirty="0"/>
              <a:t> Deshpande, </a:t>
            </a:r>
            <a:r>
              <a:rPr lang="en-US" dirty="0" err="1"/>
              <a:t>Kodi</a:t>
            </a:r>
            <a:r>
              <a:rPr lang="en-US" dirty="0"/>
              <a:t> </a:t>
            </a:r>
            <a:r>
              <a:rPr lang="en-US" dirty="0" err="1"/>
              <a:t>Taraszka</a:t>
            </a:r>
            <a:r>
              <a:rPr lang="en-US" dirty="0"/>
              <a:t>, </a:t>
            </a:r>
            <a:r>
              <a:rPr lang="en-US" dirty="0" err="1"/>
              <a:t>Huwenbo</a:t>
            </a:r>
            <a:r>
              <a:rPr lang="en-US" dirty="0"/>
              <a:t> Shi, </a:t>
            </a:r>
            <a:r>
              <a:rPr lang="en-US" dirty="0" err="1"/>
              <a:t>Pelin</a:t>
            </a:r>
            <a:r>
              <a:rPr lang="en-US" dirty="0"/>
              <a:t> </a:t>
            </a:r>
            <a:r>
              <a:rPr lang="en-US" dirty="0" err="1"/>
              <a:t>Icer</a:t>
            </a:r>
            <a:r>
              <a:rPr lang="en-US" dirty="0"/>
              <a:t> Baykal, Harry </a:t>
            </a:r>
            <a:r>
              <a:rPr lang="en-US" dirty="0" err="1"/>
              <a:t>Taegyun</a:t>
            </a:r>
            <a:r>
              <a:rPr lang="en-US" dirty="0"/>
              <a:t> Yang, Victor </a:t>
            </a:r>
            <a:r>
              <a:rPr lang="en-US" dirty="0" err="1"/>
              <a:t>Xue</a:t>
            </a:r>
            <a:r>
              <a:rPr lang="en-US" dirty="0"/>
              <a:t>, Sergey Knyazev, Benjamin D. Singer, Brunilda </a:t>
            </a:r>
            <a:r>
              <a:rPr lang="en-US" dirty="0" err="1"/>
              <a:t>Balliu</a:t>
            </a:r>
            <a:r>
              <a:rPr lang="en-US" dirty="0"/>
              <a:t>, David </a:t>
            </a:r>
            <a:r>
              <a:rPr lang="en-US" dirty="0" err="1"/>
              <a:t>Koslicki</a:t>
            </a:r>
            <a:r>
              <a:rPr lang="en-US" dirty="0"/>
              <a:t>, Pavel </a:t>
            </a:r>
            <a:r>
              <a:rPr lang="en-US" dirty="0" err="1"/>
              <a:t>Skums</a:t>
            </a:r>
            <a:r>
              <a:rPr lang="en-US" dirty="0"/>
              <a:t>, Alex </a:t>
            </a:r>
            <a:r>
              <a:rPr lang="en-US" dirty="0" err="1"/>
              <a:t>Zelikovsky</a:t>
            </a:r>
            <a:r>
              <a:rPr lang="en-US" dirty="0"/>
              <a:t>, </a:t>
            </a:r>
          </a:p>
          <a:p>
            <a:r>
              <a:rPr lang="en-US" dirty="0"/>
              <a:t>Can </a:t>
            </a:r>
            <a:r>
              <a:rPr lang="en-US" dirty="0" err="1"/>
              <a:t>Alkan</a:t>
            </a:r>
            <a:r>
              <a:rPr lang="en-US" dirty="0"/>
              <a:t>, </a:t>
            </a:r>
            <a:r>
              <a:rPr lang="en-US" dirty="0" err="1"/>
              <a:t>Onur</a:t>
            </a:r>
            <a:r>
              <a:rPr lang="en-US" dirty="0"/>
              <a:t> </a:t>
            </a:r>
            <a:r>
              <a:rPr lang="en-US" dirty="0" err="1"/>
              <a:t>Mutlu</a:t>
            </a:r>
            <a:r>
              <a:rPr lang="en-US" dirty="0"/>
              <a:t>, </a:t>
            </a:r>
            <a:r>
              <a:rPr lang="en-US" dirty="0" err="1"/>
              <a:t>Serghei</a:t>
            </a:r>
            <a:r>
              <a:rPr lang="en-US" dirty="0"/>
              <a:t> </a:t>
            </a:r>
            <a:r>
              <a:rPr lang="en-US" dirty="0" err="1"/>
              <a:t>Mangul</a:t>
            </a:r>
            <a:r>
              <a:rPr lang="en-US" dirty="0"/>
              <a:t> </a:t>
            </a:r>
          </a:p>
          <a:p>
            <a:r>
              <a:rPr lang="en-US" dirty="0">
                <a:solidFill>
                  <a:srgbClr val="0000FF"/>
                </a:solidFill>
              </a:rPr>
              <a:t>"</a:t>
            </a:r>
            <a:r>
              <a:rPr lang="en-US" dirty="0">
                <a:solidFill>
                  <a:srgbClr val="0000FF"/>
                </a:solidFill>
                <a:hlinkClick r:id="rId2">
                  <a:extLst>
                    <a:ext uri="{A12FA001-AC4F-418D-AE19-62706E023703}">
                      <ahyp:hlinkClr xmlns:ahyp="http://schemas.microsoft.com/office/drawing/2018/hyperlinkcolor" val="tx"/>
                    </a:ext>
                  </a:extLst>
                </a:hlinkClick>
              </a:rPr>
              <a:t>Technology dictates algorithms: Recent developments in read alignment</a:t>
            </a:r>
            <a:r>
              <a:rPr lang="en-US" dirty="0">
                <a:solidFill>
                  <a:srgbClr val="0000FF"/>
                </a:solidFill>
              </a:rPr>
              <a:t>" </a:t>
            </a:r>
          </a:p>
          <a:p>
            <a:r>
              <a:rPr lang="en-US" dirty="0"/>
              <a:t>Genome Biology, 2021</a:t>
            </a:r>
          </a:p>
          <a:p>
            <a:r>
              <a:rPr lang="en-US" dirty="0"/>
              <a:t>[</a:t>
            </a:r>
            <a:r>
              <a:rPr lang="en-US" dirty="0">
                <a:hlinkClick r:id="rId3"/>
              </a:rPr>
              <a:t>Source code</a:t>
            </a:r>
            <a:r>
              <a:rPr lang="en-US" dirty="0"/>
              <a:t>]</a:t>
            </a:r>
          </a:p>
        </p:txBody>
      </p:sp>
      <p:pic>
        <p:nvPicPr>
          <p:cNvPr id="5" name="Picture 4">
            <a:extLst>
              <a:ext uri="{FF2B5EF4-FFF2-40B4-BE49-F238E27FC236}">
                <a16:creationId xmlns:a16="http://schemas.microsoft.com/office/drawing/2014/main" id="{D081A5BD-206E-BD4D-AAE3-B6EA838517B5}"/>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34033" r="21651" b="40240"/>
          <a:stretch/>
        </p:blipFill>
        <p:spPr>
          <a:xfrm>
            <a:off x="640455" y="4005064"/>
            <a:ext cx="7863090" cy="2302982"/>
          </a:xfrm>
          <a:prstGeom prst="rect">
            <a:avLst/>
          </a:prstGeom>
        </p:spPr>
      </p:pic>
      <p:sp>
        <p:nvSpPr>
          <p:cNvPr id="9" name="Rectangle 8">
            <a:extLst>
              <a:ext uri="{FF2B5EF4-FFF2-40B4-BE49-F238E27FC236}">
                <a16:creationId xmlns:a16="http://schemas.microsoft.com/office/drawing/2014/main" id="{7DF5FE91-7986-3D40-AF0B-D3341371BC00}"/>
              </a:ext>
            </a:extLst>
          </p:cNvPr>
          <p:cNvSpPr/>
          <p:nvPr/>
        </p:nvSpPr>
        <p:spPr>
          <a:xfrm>
            <a:off x="1831058" y="924807"/>
            <a:ext cx="5481885" cy="369332"/>
          </a:xfrm>
          <a:prstGeom prst="rect">
            <a:avLst/>
          </a:prstGeom>
        </p:spPr>
        <p:txBody>
          <a:bodyPr wrap="none">
            <a:spAutoFit/>
          </a:bodyPr>
          <a:lstStyle/>
          <a:p>
            <a:pPr algn="ctr"/>
            <a:r>
              <a:rPr lang="en-US" dirty="0">
                <a:solidFill>
                  <a:srgbClr val="FF0000"/>
                </a:solidFill>
              </a:rPr>
              <a:t>In-depth analysis of 107 read mappers (1988-2020)</a:t>
            </a:r>
          </a:p>
        </p:txBody>
      </p:sp>
      <p:pic>
        <p:nvPicPr>
          <p:cNvPr id="11" name="Picture 10">
            <a:extLst>
              <a:ext uri="{FF2B5EF4-FFF2-40B4-BE49-F238E27FC236}">
                <a16:creationId xmlns:a16="http://schemas.microsoft.com/office/drawing/2014/main" id="{72D46847-8A4F-DA49-90EB-F4B9ADAD6B22}"/>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24380" r="21651" b="69391"/>
          <a:stretch/>
        </p:blipFill>
        <p:spPr>
          <a:xfrm>
            <a:off x="640455" y="3501008"/>
            <a:ext cx="7863090" cy="557572"/>
          </a:xfrm>
          <a:prstGeom prst="rect">
            <a:avLst/>
          </a:prstGeom>
        </p:spPr>
      </p:pic>
    </p:spTree>
    <p:extLst>
      <p:ext uri="{BB962C8B-B14F-4D97-AF65-F5344CB8AC3E}">
        <p14:creationId xmlns:p14="http://schemas.microsoft.com/office/powerpoint/2010/main" val="14161207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BB459-BE1D-7148-A0FE-36A8E3341DD7}"/>
              </a:ext>
            </a:extLst>
          </p:cNvPr>
          <p:cNvSpPr>
            <a:spLocks noGrp="1"/>
          </p:cNvSpPr>
          <p:nvPr>
            <p:ph type="title"/>
          </p:nvPr>
        </p:nvSpPr>
        <p:spPr/>
        <p:txBody>
          <a:bodyPr/>
          <a:lstStyle/>
          <a:p>
            <a:r>
              <a:rPr lang="en-US" dirty="0"/>
              <a:t>Accelerating Read Mapping</a:t>
            </a:r>
          </a:p>
        </p:txBody>
      </p:sp>
      <p:sp>
        <p:nvSpPr>
          <p:cNvPr id="4" name="Slide Number Placeholder 3">
            <a:extLst>
              <a:ext uri="{FF2B5EF4-FFF2-40B4-BE49-F238E27FC236}">
                <a16:creationId xmlns:a16="http://schemas.microsoft.com/office/drawing/2014/main" id="{A4E70C8B-ACDB-1A4B-90D0-41F622E91E87}"/>
              </a:ext>
            </a:extLst>
          </p:cNvPr>
          <p:cNvSpPr>
            <a:spLocks noGrp="1"/>
          </p:cNvSpPr>
          <p:nvPr>
            <p:ph type="sldNum" sz="quarter" idx="11"/>
          </p:nvPr>
        </p:nvSpPr>
        <p:spPr/>
        <p:txBody>
          <a:bodyPr/>
          <a:lstStyle/>
          <a:p>
            <a:fld id="{323594FA-E141-4234-AE05-360401972BE7}" type="slidenum">
              <a:rPr lang="en-US" altLang="en-US" smtClean="0"/>
              <a:pPr/>
              <a:t>38</a:t>
            </a:fld>
            <a:endParaRPr lang="en-US" altLang="en-US" dirty="0"/>
          </a:p>
        </p:txBody>
      </p:sp>
      <p:pic>
        <p:nvPicPr>
          <p:cNvPr id="5" name="Google Shape;91;p18">
            <a:extLst>
              <a:ext uri="{FF2B5EF4-FFF2-40B4-BE49-F238E27FC236}">
                <a16:creationId xmlns:a16="http://schemas.microsoft.com/office/drawing/2014/main" id="{2F0ED930-E967-C643-B735-DD620E365483}"/>
              </a:ext>
            </a:extLst>
          </p:cNvPr>
          <p:cNvPicPr preferRelativeResize="0"/>
          <p:nvPr/>
        </p:nvPicPr>
        <p:blipFill rotWithShape="1">
          <a:blip r:embed="rId2">
            <a:alphaModFix/>
          </a:blip>
          <a:srcRect b="39717"/>
          <a:stretch/>
        </p:blipFill>
        <p:spPr>
          <a:xfrm>
            <a:off x="1115616" y="996810"/>
            <a:ext cx="6578183" cy="3072301"/>
          </a:xfrm>
          <a:prstGeom prst="rect">
            <a:avLst/>
          </a:prstGeom>
          <a:noFill/>
          <a:ln>
            <a:noFill/>
          </a:ln>
        </p:spPr>
      </p:pic>
      <p:sp>
        <p:nvSpPr>
          <p:cNvPr id="6" name="Google Shape;92;p18">
            <a:extLst>
              <a:ext uri="{FF2B5EF4-FFF2-40B4-BE49-F238E27FC236}">
                <a16:creationId xmlns:a16="http://schemas.microsoft.com/office/drawing/2014/main" id="{1157DE7D-230B-F34E-8F31-49F633DD6674}"/>
              </a:ext>
            </a:extLst>
          </p:cNvPr>
          <p:cNvSpPr txBox="1"/>
          <p:nvPr/>
        </p:nvSpPr>
        <p:spPr>
          <a:xfrm>
            <a:off x="1" y="5991170"/>
            <a:ext cx="9144000" cy="453938"/>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dirty="0">
                <a:sym typeface="Calibri"/>
              </a:rPr>
              <a:t>Alser+, “</a:t>
            </a:r>
            <a:r>
              <a:rPr lang="en" sz="1700" dirty="0">
                <a:sym typeface="Calibri"/>
                <a:hlinkClick r:id="rId3"/>
              </a:rPr>
              <a:t>Accelerating Genome Analysis: A Primer on an Ongoing Journey</a:t>
            </a:r>
            <a:r>
              <a:rPr lang="en" sz="1700" dirty="0">
                <a:sym typeface="Calibri"/>
              </a:rPr>
              <a:t>”, IEEE Micro, 2020.</a:t>
            </a:r>
            <a:endParaRPr sz="1700" dirty="0"/>
          </a:p>
        </p:txBody>
      </p:sp>
      <p:pic>
        <p:nvPicPr>
          <p:cNvPr id="7" name="Google Shape;91;p18">
            <a:extLst>
              <a:ext uri="{FF2B5EF4-FFF2-40B4-BE49-F238E27FC236}">
                <a16:creationId xmlns:a16="http://schemas.microsoft.com/office/drawing/2014/main" id="{DA9126D8-36C8-0247-8EA5-8A6129D7284B}"/>
              </a:ext>
            </a:extLst>
          </p:cNvPr>
          <p:cNvPicPr preferRelativeResize="0"/>
          <p:nvPr/>
        </p:nvPicPr>
        <p:blipFill rotWithShape="1">
          <a:blip r:embed="rId2">
            <a:alphaModFix/>
          </a:blip>
          <a:srcRect t="63297"/>
          <a:stretch/>
        </p:blipFill>
        <p:spPr>
          <a:xfrm>
            <a:off x="1115616" y="4221088"/>
            <a:ext cx="6578183" cy="1870574"/>
          </a:xfrm>
          <a:prstGeom prst="rect">
            <a:avLst/>
          </a:prstGeom>
          <a:noFill/>
          <a:ln>
            <a:noFill/>
          </a:ln>
        </p:spPr>
      </p:pic>
    </p:spTree>
    <p:extLst>
      <p:ext uri="{BB962C8B-B14F-4D97-AF65-F5344CB8AC3E}">
        <p14:creationId xmlns:p14="http://schemas.microsoft.com/office/powerpoint/2010/main" val="350103145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77F95-FF6B-654D-95C6-AD41C66E3683}"/>
              </a:ext>
            </a:extLst>
          </p:cNvPr>
          <p:cNvSpPr>
            <a:spLocks noGrp="1"/>
          </p:cNvSpPr>
          <p:nvPr>
            <p:ph type="title"/>
          </p:nvPr>
        </p:nvSpPr>
        <p:spPr>
          <a:xfrm>
            <a:off x="228600" y="152400"/>
            <a:ext cx="9067800" cy="1066800"/>
          </a:xfrm>
        </p:spPr>
        <p:txBody>
          <a:bodyPr/>
          <a:lstStyle/>
          <a:p>
            <a:r>
              <a:rPr lang="en-US" dirty="0"/>
              <a:t>Detailed Analysis of Tackling the Bottleneck</a:t>
            </a:r>
          </a:p>
        </p:txBody>
      </p:sp>
      <p:sp>
        <p:nvSpPr>
          <p:cNvPr id="3" name="Slide Number Placeholder 2">
            <a:extLst>
              <a:ext uri="{FF2B5EF4-FFF2-40B4-BE49-F238E27FC236}">
                <a16:creationId xmlns:a16="http://schemas.microsoft.com/office/drawing/2014/main" id="{0D137D6E-472B-9545-BC90-4764A091EBDC}"/>
              </a:ext>
            </a:extLst>
          </p:cNvPr>
          <p:cNvSpPr>
            <a:spLocks noGrp="1"/>
          </p:cNvSpPr>
          <p:nvPr>
            <p:ph type="sldNum" sz="quarter" idx="11"/>
          </p:nvPr>
        </p:nvSpPr>
        <p:spPr/>
        <p:txBody>
          <a:bodyPr/>
          <a:lstStyle/>
          <a:p>
            <a:fld id="{018A7077-2B78-4FB5-8F56-24239751AEF0}" type="slidenum">
              <a:rPr lang="en-US" altLang="en-US" smtClean="0"/>
              <a:pPr/>
              <a:t>39</a:t>
            </a:fld>
            <a:endParaRPr lang="en-US" altLang="en-US"/>
          </a:p>
        </p:txBody>
      </p:sp>
      <p:sp>
        <p:nvSpPr>
          <p:cNvPr id="6" name="Rectangle 5">
            <a:extLst>
              <a:ext uri="{FF2B5EF4-FFF2-40B4-BE49-F238E27FC236}">
                <a16:creationId xmlns:a16="http://schemas.microsoft.com/office/drawing/2014/main" id="{34726789-60B9-0041-AA5A-82AD45A48174}"/>
              </a:ext>
            </a:extLst>
          </p:cNvPr>
          <p:cNvSpPr/>
          <p:nvPr/>
        </p:nvSpPr>
        <p:spPr>
          <a:xfrm>
            <a:off x="200218" y="914400"/>
            <a:ext cx="8943782" cy="1200329"/>
          </a:xfrm>
          <a:prstGeom prst="rect">
            <a:avLst/>
          </a:prstGeom>
        </p:spPr>
        <p:txBody>
          <a:bodyPr wrap="square">
            <a:spAutoFit/>
          </a:bodyPr>
          <a:lstStyle/>
          <a:p>
            <a:r>
              <a:rPr lang="en-US" dirty="0"/>
              <a:t>Mohammed </a:t>
            </a:r>
            <a:r>
              <a:rPr lang="en-US" dirty="0" err="1"/>
              <a:t>Alser</a:t>
            </a:r>
            <a:r>
              <a:rPr lang="en-US" dirty="0"/>
              <a:t>, </a:t>
            </a:r>
            <a:r>
              <a:rPr lang="en-US" dirty="0" err="1"/>
              <a:t>Zülal</a:t>
            </a:r>
            <a:r>
              <a:rPr lang="en-US" dirty="0"/>
              <a:t> </a:t>
            </a:r>
            <a:r>
              <a:rPr lang="en-US" dirty="0" err="1"/>
              <a:t>Bingöl</a:t>
            </a:r>
            <a:r>
              <a:rPr lang="en-US" dirty="0"/>
              <a:t>, </a:t>
            </a:r>
            <a:r>
              <a:rPr lang="en-US" dirty="0" err="1"/>
              <a:t>Damla</a:t>
            </a:r>
            <a:r>
              <a:rPr lang="en-US" dirty="0"/>
              <a:t> </a:t>
            </a:r>
            <a:r>
              <a:rPr lang="en-US" dirty="0" err="1"/>
              <a:t>Senol</a:t>
            </a:r>
            <a:r>
              <a:rPr lang="en-US" dirty="0"/>
              <a:t> Cali, </a:t>
            </a:r>
            <a:r>
              <a:rPr lang="en-US" dirty="0" err="1"/>
              <a:t>Jeremie</a:t>
            </a:r>
            <a:r>
              <a:rPr lang="en-US" dirty="0"/>
              <a:t> Kim, </a:t>
            </a:r>
            <a:r>
              <a:rPr lang="en-US" dirty="0" err="1"/>
              <a:t>Saugata</a:t>
            </a:r>
            <a:r>
              <a:rPr lang="en-US" dirty="0"/>
              <a:t> </a:t>
            </a:r>
            <a:r>
              <a:rPr lang="en-US" dirty="0" err="1"/>
              <a:t>Ghose</a:t>
            </a:r>
            <a:r>
              <a:rPr lang="en-US" dirty="0"/>
              <a:t>, </a:t>
            </a:r>
          </a:p>
          <a:p>
            <a:r>
              <a:rPr lang="en-US" dirty="0"/>
              <a:t>Can </a:t>
            </a:r>
            <a:r>
              <a:rPr lang="en-US" dirty="0" err="1"/>
              <a:t>Alkan</a:t>
            </a:r>
            <a:r>
              <a:rPr lang="en-US" dirty="0"/>
              <a:t>, </a:t>
            </a:r>
            <a:r>
              <a:rPr lang="en-US" dirty="0" err="1"/>
              <a:t>Onur</a:t>
            </a:r>
            <a:r>
              <a:rPr lang="en-US" dirty="0"/>
              <a:t> </a:t>
            </a:r>
            <a:r>
              <a:rPr lang="en-US" dirty="0" err="1"/>
              <a:t>Mutlu</a:t>
            </a:r>
            <a:endParaRPr lang="en-US" dirty="0"/>
          </a:p>
          <a:p>
            <a:r>
              <a:rPr lang="en" dirty="0">
                <a:solidFill>
                  <a:srgbClr val="0000FF"/>
                </a:solidFill>
                <a:sym typeface="Calibri"/>
                <a:hlinkClick r:id="rId2">
                  <a:extLst>
                    <a:ext uri="{A12FA001-AC4F-418D-AE19-62706E023703}">
                      <ahyp:hlinkClr xmlns:ahyp="http://schemas.microsoft.com/office/drawing/2018/hyperlinkcolor" val="tx"/>
                    </a:ext>
                  </a:extLst>
                </a:hlinkClick>
              </a:rPr>
              <a:t>“Accelerating Genome Analysis: A Primer on an Ongoing Journey” </a:t>
            </a:r>
            <a:endParaRPr lang="en" dirty="0">
              <a:solidFill>
                <a:srgbClr val="0000FF"/>
              </a:solidFill>
              <a:sym typeface="Calibri"/>
            </a:endParaRPr>
          </a:p>
          <a:p>
            <a:r>
              <a:rPr lang="en-US" dirty="0"/>
              <a:t>IEEE Micro, August 2020.</a:t>
            </a:r>
          </a:p>
        </p:txBody>
      </p:sp>
      <p:pic>
        <p:nvPicPr>
          <p:cNvPr id="7" name="Picture 6">
            <a:extLst>
              <a:ext uri="{FF2B5EF4-FFF2-40B4-BE49-F238E27FC236}">
                <a16:creationId xmlns:a16="http://schemas.microsoft.com/office/drawing/2014/main" id="{51B19457-CD9D-4B41-A6FA-F26BB5FC31AF}"/>
              </a:ext>
            </a:extLst>
          </p:cNvPr>
          <p:cNvPicPr>
            <a:picLocks noChangeAspect="1"/>
          </p:cNvPicPr>
          <p:nvPr/>
        </p:nvPicPr>
        <p:blipFill rotWithShape="1">
          <a:blip r:embed="rId3">
            <a:extLst>
              <a:ext uri="{28A0092B-C50C-407E-A947-70E740481C1C}">
                <a14:useLocalDpi xmlns:a14="http://schemas.microsoft.com/office/drawing/2010/main" val="0"/>
              </a:ext>
            </a:extLst>
          </a:blip>
          <a:srcRect l="3161" t="12560" r="35038" b="41460"/>
          <a:stretch/>
        </p:blipFill>
        <p:spPr>
          <a:xfrm>
            <a:off x="741821" y="2478316"/>
            <a:ext cx="7660358" cy="3678734"/>
          </a:xfrm>
          <a:prstGeom prst="rect">
            <a:avLst/>
          </a:prstGeom>
        </p:spPr>
      </p:pic>
    </p:spTree>
    <p:extLst>
      <p:ext uri="{BB962C8B-B14F-4D97-AF65-F5344CB8AC3E}">
        <p14:creationId xmlns:p14="http://schemas.microsoft.com/office/powerpoint/2010/main" val="142523551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C81E1-3BAC-114F-9537-6FDA7D765FC7}"/>
              </a:ext>
            </a:extLst>
          </p:cNvPr>
          <p:cNvSpPr>
            <a:spLocks noGrp="1"/>
          </p:cNvSpPr>
          <p:nvPr>
            <p:ph type="title"/>
          </p:nvPr>
        </p:nvSpPr>
        <p:spPr/>
        <p:txBody>
          <a:bodyPr/>
          <a:lstStyle/>
          <a:p>
            <a:r>
              <a:rPr lang="en-US" dirty="0"/>
              <a:t>Goal: Minimizing Alignment Time</a:t>
            </a:r>
          </a:p>
        </p:txBody>
      </p:sp>
      <p:sp>
        <p:nvSpPr>
          <p:cNvPr id="3" name="Content Placeholder 2">
            <a:extLst>
              <a:ext uri="{FF2B5EF4-FFF2-40B4-BE49-F238E27FC236}">
                <a16:creationId xmlns:a16="http://schemas.microsoft.com/office/drawing/2014/main" id="{93F78D12-9848-5445-A7D1-8C212AA1352D}"/>
              </a:ext>
            </a:extLst>
          </p:cNvPr>
          <p:cNvSpPr>
            <a:spLocks noGrp="1"/>
          </p:cNvSpPr>
          <p:nvPr>
            <p:ph idx="1"/>
          </p:nvPr>
        </p:nvSpPr>
        <p:spPr>
          <a:xfrm>
            <a:off x="228600" y="1066800"/>
            <a:ext cx="8610600" cy="4876800"/>
          </a:xfrm>
        </p:spPr>
        <p:txBody>
          <a:bodyPr/>
          <a:lstStyle/>
          <a:p>
            <a:pPr marL="0" indent="0" algn="ctr">
              <a:buNone/>
            </a:pPr>
            <a:endParaRPr lang="en-US" sz="3600" dirty="0">
              <a:solidFill>
                <a:srgbClr val="0000FF"/>
              </a:solidFill>
            </a:endParaRPr>
          </a:p>
          <a:p>
            <a:pPr marL="0" indent="0" algn="ctr">
              <a:buNone/>
            </a:pPr>
            <a:r>
              <a:rPr lang="en-US" sz="3600" dirty="0">
                <a:solidFill>
                  <a:srgbClr val="0000FF"/>
                </a:solidFill>
              </a:rPr>
              <a:t>Sequence Alignment </a:t>
            </a:r>
            <a:r>
              <a:rPr lang="en-US" sz="3600" dirty="0"/>
              <a:t>is </a:t>
            </a:r>
            <a:r>
              <a:rPr lang="en-US" sz="3600" dirty="0">
                <a:solidFill>
                  <a:srgbClr val="FF0000"/>
                </a:solidFill>
              </a:rPr>
              <a:t>expensive</a:t>
            </a:r>
            <a:endParaRPr lang="en-US" sz="3600" dirty="0"/>
          </a:p>
          <a:p>
            <a:pPr marL="0" indent="0" algn="ctr">
              <a:buNone/>
            </a:pPr>
            <a:endParaRPr lang="en-US" sz="3600" dirty="0"/>
          </a:p>
          <a:p>
            <a:pPr marL="0" indent="0" algn="ctr">
              <a:buNone/>
            </a:pPr>
            <a:endParaRPr lang="en-US" sz="3600" dirty="0"/>
          </a:p>
          <a:p>
            <a:pPr marL="0" indent="0" algn="ctr">
              <a:buNone/>
            </a:pPr>
            <a:r>
              <a:rPr lang="en-US" sz="3600" dirty="0"/>
              <a:t>Our goal is to </a:t>
            </a:r>
            <a:r>
              <a:rPr lang="en-US" sz="3600" dirty="0">
                <a:solidFill>
                  <a:srgbClr val="0432FF"/>
                </a:solidFill>
              </a:rPr>
              <a:t>accelerate</a:t>
            </a:r>
            <a:r>
              <a:rPr lang="en-US" sz="3600" dirty="0"/>
              <a:t> read mapping </a:t>
            </a:r>
          </a:p>
          <a:p>
            <a:pPr marL="0" indent="0" algn="ctr">
              <a:buNone/>
            </a:pPr>
            <a:r>
              <a:rPr lang="en-US" sz="3600" dirty="0"/>
              <a:t>by </a:t>
            </a:r>
            <a:r>
              <a:rPr lang="en-US" sz="3600" dirty="0">
                <a:solidFill>
                  <a:srgbClr val="FF0000"/>
                </a:solidFill>
              </a:rPr>
              <a:t>reducing</a:t>
            </a:r>
            <a:r>
              <a:rPr lang="en-US" sz="3600" dirty="0"/>
              <a:t> the need for </a:t>
            </a:r>
          </a:p>
          <a:p>
            <a:pPr marL="0" indent="0" algn="ctr">
              <a:buNone/>
            </a:pPr>
            <a:r>
              <a:rPr lang="en-US" sz="3600" dirty="0">
                <a:solidFill>
                  <a:srgbClr val="0000FF"/>
                </a:solidFill>
              </a:rPr>
              <a:t>dynamic programming </a:t>
            </a:r>
            <a:r>
              <a:rPr lang="en-US" sz="3600" dirty="0"/>
              <a:t>algorithms</a:t>
            </a:r>
          </a:p>
        </p:txBody>
      </p:sp>
      <p:sp>
        <p:nvSpPr>
          <p:cNvPr id="4" name="Slide Number Placeholder 3">
            <a:extLst>
              <a:ext uri="{FF2B5EF4-FFF2-40B4-BE49-F238E27FC236}">
                <a16:creationId xmlns:a16="http://schemas.microsoft.com/office/drawing/2014/main" id="{CE9E3972-8F69-6744-9A70-56BC9964CCAD}"/>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4</a:t>
            </a:fld>
            <a:endParaRPr lang="en-US" altLang="en-US" dirty="0">
              <a:solidFill>
                <a:srgbClr val="000000"/>
              </a:solidFill>
            </a:endParaRPr>
          </a:p>
        </p:txBody>
      </p:sp>
    </p:spTree>
    <p:extLst>
      <p:ext uri="{BB962C8B-B14F-4D97-AF65-F5344CB8AC3E}">
        <p14:creationId xmlns:p14="http://schemas.microsoft.com/office/powerpoint/2010/main" val="21614934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4AD78-64D2-9C47-B050-A2D2C6E7DA86}"/>
              </a:ext>
            </a:extLst>
          </p:cNvPr>
          <p:cNvSpPr>
            <a:spLocks noGrp="1"/>
          </p:cNvSpPr>
          <p:nvPr>
            <p:ph type="title"/>
          </p:nvPr>
        </p:nvSpPr>
        <p:spPr/>
        <p:txBody>
          <a:bodyPr/>
          <a:lstStyle/>
          <a:p>
            <a:r>
              <a:rPr lang="en-US"/>
              <a:t>More on Fast Genome Analysis …</a:t>
            </a:r>
          </a:p>
        </p:txBody>
      </p:sp>
      <p:sp>
        <p:nvSpPr>
          <p:cNvPr id="3" name="Content Placeholder 2">
            <a:extLst>
              <a:ext uri="{FF2B5EF4-FFF2-40B4-BE49-F238E27FC236}">
                <a16:creationId xmlns:a16="http://schemas.microsoft.com/office/drawing/2014/main" id="{51802AAD-62B5-594C-82AB-3F845A08141C}"/>
              </a:ext>
            </a:extLst>
          </p:cNvPr>
          <p:cNvSpPr>
            <a:spLocks noGrp="1"/>
          </p:cNvSpPr>
          <p:nvPr>
            <p:ph idx="1"/>
          </p:nvPr>
        </p:nvSpPr>
        <p:spPr>
          <a:xfrm>
            <a:off x="228600" y="908720"/>
            <a:ext cx="8610600" cy="5339680"/>
          </a:xfrm>
        </p:spPr>
        <p:txBody>
          <a:bodyPr/>
          <a:lstStyle/>
          <a:p>
            <a:r>
              <a:rPr lang="en-US" sz="1600"/>
              <a:t>Onur Mutlu,</a:t>
            </a:r>
            <a:br>
              <a:rPr lang="en-US" sz="1600"/>
            </a:br>
            <a:r>
              <a:rPr lang="en-US" sz="1600" b="1">
                <a:hlinkClick r:id="rId2"/>
              </a:rPr>
              <a:t>"Accelerating Genome Analysis: A Primer on an Ongoing Journey"</a:t>
            </a:r>
            <a:br>
              <a:rPr lang="en-US" sz="1600"/>
            </a:br>
            <a:r>
              <a:rPr lang="en-US" sz="1600" i="1"/>
              <a:t>Invited Lecture at </a:t>
            </a:r>
            <a:r>
              <a:rPr lang="en-US" sz="1600" i="1">
                <a:hlinkClick r:id="rId3"/>
              </a:rPr>
              <a:t>Technion</a:t>
            </a:r>
            <a:r>
              <a:rPr lang="en-US" sz="1600"/>
              <a:t>, Virtual, 26 January 2021.</a:t>
            </a:r>
            <a:br>
              <a:rPr lang="en-US" sz="1600"/>
            </a:br>
            <a:r>
              <a:rPr lang="en-US" sz="1600"/>
              <a:t>[</a:t>
            </a:r>
            <a:r>
              <a:rPr lang="en-US" sz="1600">
                <a:hlinkClick r:id="rId2"/>
              </a:rPr>
              <a:t>Slides (pptx)</a:t>
            </a:r>
            <a:r>
              <a:rPr lang="en-US" sz="1600"/>
              <a:t> </a:t>
            </a:r>
            <a:r>
              <a:rPr lang="en-US" sz="1600">
                <a:hlinkClick r:id="rId4"/>
              </a:rPr>
              <a:t>(pdf)</a:t>
            </a:r>
            <a:r>
              <a:rPr lang="en-US" sz="1600"/>
              <a:t>]</a:t>
            </a:r>
            <a:br>
              <a:rPr lang="en-US" sz="1600"/>
            </a:br>
            <a:r>
              <a:rPr lang="en-US" sz="1600"/>
              <a:t>[</a:t>
            </a:r>
            <a:r>
              <a:rPr lang="en-US" sz="1600">
                <a:hlinkClick r:id="rId5"/>
              </a:rPr>
              <a:t>Talk Video </a:t>
            </a:r>
            <a:r>
              <a:rPr lang="en-US" sz="1600"/>
              <a:t>(1 hour 37 minutes, including Q&amp;A)]</a:t>
            </a:r>
            <a:br>
              <a:rPr lang="en-US" sz="1600"/>
            </a:br>
            <a:r>
              <a:rPr lang="en-US" sz="1600"/>
              <a:t>[</a:t>
            </a:r>
            <a:r>
              <a:rPr lang="en-US" sz="1600">
                <a:hlinkClick r:id="rId6"/>
              </a:rPr>
              <a:t>Related Invited Paper (at IEEE Micro, 2020)</a:t>
            </a:r>
            <a:r>
              <a:rPr lang="en-US" sz="1600"/>
              <a:t>]</a:t>
            </a:r>
          </a:p>
          <a:p>
            <a:pPr marL="0" indent="0">
              <a:buNone/>
            </a:pPr>
            <a:endParaRPr lang="en-US" sz="1600"/>
          </a:p>
        </p:txBody>
      </p:sp>
      <p:sp>
        <p:nvSpPr>
          <p:cNvPr id="4" name="Slide Number Placeholder 3">
            <a:extLst>
              <a:ext uri="{FF2B5EF4-FFF2-40B4-BE49-F238E27FC236}">
                <a16:creationId xmlns:a16="http://schemas.microsoft.com/office/drawing/2014/main" id="{42A122B2-35CC-C64B-B5EA-4870A7303383}"/>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a:hlinkClick r:id="rId7"/>
            <a:extLst>
              <a:ext uri="{FF2B5EF4-FFF2-40B4-BE49-F238E27FC236}">
                <a16:creationId xmlns:a16="http://schemas.microsoft.com/office/drawing/2014/main" id="{63062A44-6117-B242-BB5D-88FC9FCE611C}"/>
              </a:ext>
            </a:extLst>
          </p:cNvPr>
          <p:cNvPicPr>
            <a:picLocks noChangeAspect="1"/>
          </p:cNvPicPr>
          <p:nvPr/>
        </p:nvPicPr>
        <p:blipFill>
          <a:blip r:embed="rId8"/>
          <a:stretch>
            <a:fillRect/>
          </a:stretch>
        </p:blipFill>
        <p:spPr>
          <a:xfrm>
            <a:off x="1691680" y="2569425"/>
            <a:ext cx="6012160" cy="4144395"/>
          </a:xfrm>
          <a:prstGeom prst="rect">
            <a:avLst/>
          </a:prstGeom>
        </p:spPr>
      </p:pic>
    </p:spTree>
    <p:extLst>
      <p:ext uri="{BB962C8B-B14F-4D97-AF65-F5344CB8AC3E}">
        <p14:creationId xmlns:p14="http://schemas.microsoft.com/office/powerpoint/2010/main" val="771208150"/>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B203290-7905-C345-BB61-BD1C7D7E31DB}"/>
              </a:ext>
            </a:extLst>
          </p:cNvPr>
          <p:cNvSpPr>
            <a:spLocks noGrp="1"/>
          </p:cNvSpPr>
          <p:nvPr>
            <p:ph type="title"/>
          </p:nvPr>
        </p:nvSpPr>
        <p:spPr/>
        <p:txBody>
          <a:bodyPr/>
          <a:lstStyle/>
          <a:p>
            <a:r>
              <a:rPr lang="en-US"/>
              <a:t>More on Intelligent Genome Analysis …</a:t>
            </a:r>
          </a:p>
        </p:txBody>
      </p:sp>
      <p:sp>
        <p:nvSpPr>
          <p:cNvPr id="3" name="Slide Number Placeholder 2">
            <a:extLst>
              <a:ext uri="{FF2B5EF4-FFF2-40B4-BE49-F238E27FC236}">
                <a16:creationId xmlns:a16="http://schemas.microsoft.com/office/drawing/2014/main" id="{FA98F4C2-E230-634A-9228-6DE5923E1D6D}"/>
              </a:ext>
            </a:extLst>
          </p:cNvPr>
          <p:cNvSpPr>
            <a:spLocks noGrp="1"/>
          </p:cNvSpPr>
          <p:nvPr>
            <p:ph type="sldNum" sz="quarter" idx="11"/>
          </p:nvPr>
        </p:nvSpPr>
        <p:spPr/>
        <p:txBody>
          <a:bodyPr/>
          <a:lstStyle/>
          <a:p>
            <a:fld id="{018A7077-2B78-4FB5-8F56-24239751AEF0}" type="slidenum">
              <a:rPr lang="en-US" altLang="en-US" smtClean="0"/>
              <a:pPr/>
              <a:t>41</a:t>
            </a:fld>
            <a:endParaRPr lang="en-US" altLang="en-US"/>
          </a:p>
        </p:txBody>
      </p:sp>
      <p:pic>
        <p:nvPicPr>
          <p:cNvPr id="5" name="Picture 4">
            <a:extLst>
              <a:ext uri="{FF2B5EF4-FFF2-40B4-BE49-F238E27FC236}">
                <a16:creationId xmlns:a16="http://schemas.microsoft.com/office/drawing/2014/main" id="{2ECD8307-AEA8-7448-866F-CFD5B4797B8A}"/>
              </a:ext>
            </a:extLst>
          </p:cNvPr>
          <p:cNvPicPr>
            <a:picLocks noChangeAspect="1"/>
          </p:cNvPicPr>
          <p:nvPr/>
        </p:nvPicPr>
        <p:blipFill rotWithShape="1">
          <a:blip r:embed="rId2">
            <a:extLst>
              <a:ext uri="{28A0092B-C50C-407E-A947-70E740481C1C}">
                <a14:useLocalDpi xmlns:a14="http://schemas.microsoft.com/office/drawing/2010/main" val="0"/>
              </a:ext>
            </a:extLst>
          </a:blip>
          <a:srcRect t="4114"/>
          <a:stretch/>
        </p:blipFill>
        <p:spPr>
          <a:xfrm>
            <a:off x="151410" y="1219200"/>
            <a:ext cx="6401790" cy="3897803"/>
          </a:xfrm>
          <a:prstGeom prst="rect">
            <a:avLst/>
          </a:prstGeom>
        </p:spPr>
      </p:pic>
      <p:sp>
        <p:nvSpPr>
          <p:cNvPr id="6" name="Rectangle 5">
            <a:extLst>
              <a:ext uri="{FF2B5EF4-FFF2-40B4-BE49-F238E27FC236}">
                <a16:creationId xmlns:a16="http://schemas.microsoft.com/office/drawing/2014/main" id="{A04C390D-608C-ED4D-9698-EDAEA93391D5}"/>
              </a:ext>
            </a:extLst>
          </p:cNvPr>
          <p:cNvSpPr/>
          <p:nvPr/>
        </p:nvSpPr>
        <p:spPr>
          <a:xfrm>
            <a:off x="3427653" y="5874306"/>
            <a:ext cx="6400800" cy="369332"/>
          </a:xfrm>
          <a:prstGeom prst="rect">
            <a:avLst/>
          </a:prstGeom>
        </p:spPr>
        <p:txBody>
          <a:bodyPr wrap="square">
            <a:spAutoFit/>
          </a:bodyPr>
          <a:lstStyle/>
          <a:p>
            <a:r>
              <a:rPr lang="en-US">
                <a:solidFill>
                  <a:srgbClr val="FF0000"/>
                </a:solidFill>
                <a:hlinkClick r:id="rId3">
                  <a:extLst>
                    <a:ext uri="{A12FA001-AC4F-418D-AE19-62706E023703}">
                      <ahyp:hlinkClr xmlns:ahyp="http://schemas.microsoft.com/office/drawing/2018/hyperlinkcolor" val="tx"/>
                    </a:ext>
                  </a:extLst>
                </a:hlinkClick>
              </a:rPr>
              <a:t>https://www.youtube.com/watch?v=ygmQpdDTL7o</a:t>
            </a:r>
            <a:r>
              <a:rPr lang="en-US">
                <a:solidFill>
                  <a:srgbClr val="FF0000"/>
                </a:solidFill>
              </a:rPr>
              <a:t> </a:t>
            </a:r>
            <a:endParaRPr lang="en-US"/>
          </a:p>
        </p:txBody>
      </p:sp>
      <p:pic>
        <p:nvPicPr>
          <p:cNvPr id="8" name="Picture 7">
            <a:extLst>
              <a:ext uri="{FF2B5EF4-FFF2-40B4-BE49-F238E27FC236}">
                <a16:creationId xmlns:a16="http://schemas.microsoft.com/office/drawing/2014/main" id="{5D8A6258-4CA8-0A40-8F97-3DCC3FA139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8053" y="3548417"/>
            <a:ext cx="2243336" cy="2228178"/>
          </a:xfrm>
          <a:prstGeom prst="rect">
            <a:avLst/>
          </a:prstGeom>
        </p:spPr>
      </p:pic>
    </p:spTree>
    <p:extLst>
      <p:ext uri="{BB962C8B-B14F-4D97-AF65-F5344CB8AC3E}">
        <p14:creationId xmlns:p14="http://schemas.microsoft.com/office/powerpoint/2010/main" val="2677226521"/>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0937A-8480-B748-AF02-B14403ACF79C}"/>
              </a:ext>
            </a:extLst>
          </p:cNvPr>
          <p:cNvSpPr>
            <a:spLocks noGrp="1"/>
          </p:cNvSpPr>
          <p:nvPr>
            <p:ph type="title"/>
          </p:nvPr>
        </p:nvSpPr>
        <p:spPr/>
        <p:txBody>
          <a:bodyPr/>
          <a:lstStyle/>
          <a:p>
            <a:r>
              <a:rPr lang="en-US"/>
              <a:t>Detailed Lectures on Genome Analysis</a:t>
            </a:r>
          </a:p>
        </p:txBody>
      </p:sp>
      <p:sp>
        <p:nvSpPr>
          <p:cNvPr id="3" name="Content Placeholder 2">
            <a:extLst>
              <a:ext uri="{FF2B5EF4-FFF2-40B4-BE49-F238E27FC236}">
                <a16:creationId xmlns:a16="http://schemas.microsoft.com/office/drawing/2014/main" id="{0478BD05-2E95-984E-8F35-2CBFD3B723B3}"/>
              </a:ext>
            </a:extLst>
          </p:cNvPr>
          <p:cNvSpPr>
            <a:spLocks noGrp="1"/>
          </p:cNvSpPr>
          <p:nvPr>
            <p:ph idx="1"/>
          </p:nvPr>
        </p:nvSpPr>
        <p:spPr>
          <a:xfrm>
            <a:off x="228600" y="884955"/>
            <a:ext cx="8851900" cy="5211762"/>
          </a:xfrm>
        </p:spPr>
        <p:txBody>
          <a:bodyPr/>
          <a:lstStyle/>
          <a:p>
            <a:r>
              <a:rPr lang="en-US" sz="2000">
                <a:solidFill>
                  <a:srgbClr val="FF0000"/>
                </a:solidFill>
              </a:rPr>
              <a:t>Computer Architecture, Fall 2020, Lecture 3a</a:t>
            </a:r>
          </a:p>
          <a:p>
            <a:pPr lvl="1"/>
            <a:r>
              <a:rPr lang="en-US" sz="1800" b="1"/>
              <a:t>Introduction to Genome Sequence Analysis </a:t>
            </a:r>
            <a:r>
              <a:rPr lang="en-US" sz="1800"/>
              <a:t>(ETH Zürich, Fall 2020)</a:t>
            </a:r>
          </a:p>
          <a:p>
            <a:pPr lvl="1"/>
            <a:r>
              <a:rPr lang="en-US" sz="1700">
                <a:solidFill>
                  <a:srgbClr val="0000FF"/>
                </a:solidFill>
                <a:hlinkClick r:id="rId2">
                  <a:extLst>
                    <a:ext uri="{A12FA001-AC4F-418D-AE19-62706E023703}">
                      <ahyp:hlinkClr xmlns:ahyp="http://schemas.microsoft.com/office/drawing/2018/hyperlinkcolor" val="tx"/>
                    </a:ext>
                  </a:extLst>
                </a:hlinkClick>
              </a:rPr>
              <a:t>https://www.youtube.com/watch?v=CrRb32v7SJc&amp;list=PL5Q2soXY2Zi9xidyIgBxUz7xRPS-wisBN&amp;index=5</a:t>
            </a:r>
            <a:r>
              <a:rPr lang="en-US" sz="1700">
                <a:solidFill>
                  <a:srgbClr val="0000FF"/>
                </a:solidFill>
              </a:rPr>
              <a:t> </a:t>
            </a:r>
          </a:p>
          <a:p>
            <a:pPr lvl="1"/>
            <a:endParaRPr lang="en-US" sz="600">
              <a:solidFill>
                <a:srgbClr val="0000FF"/>
              </a:solidFill>
            </a:endParaRPr>
          </a:p>
          <a:p>
            <a:r>
              <a:rPr lang="en-US" sz="2000">
                <a:solidFill>
                  <a:srgbClr val="FF0000"/>
                </a:solidFill>
              </a:rPr>
              <a:t>Computer Architecture, Fall 2020, Lecture 8</a:t>
            </a:r>
          </a:p>
          <a:p>
            <a:pPr lvl="1"/>
            <a:r>
              <a:rPr lang="en-US" sz="1800" b="1"/>
              <a:t>Intelligent Genome Analysis </a:t>
            </a:r>
            <a:r>
              <a:rPr lang="en-US" sz="1800"/>
              <a:t>(ETH Zürich, Fall 2020)</a:t>
            </a:r>
          </a:p>
          <a:p>
            <a:pPr lvl="1"/>
            <a:r>
              <a:rPr lang="en-US" sz="1700">
                <a:solidFill>
                  <a:srgbClr val="0000FF"/>
                </a:solidFill>
                <a:hlinkClick r:id="rId3">
                  <a:extLst>
                    <a:ext uri="{A12FA001-AC4F-418D-AE19-62706E023703}">
                      <ahyp:hlinkClr xmlns:ahyp="http://schemas.microsoft.com/office/drawing/2018/hyperlinkcolor" val="tx"/>
                    </a:ext>
                  </a:extLst>
                </a:hlinkClick>
              </a:rPr>
              <a:t>https://www.youtube.com/watch?v=ygmQpdDTL7o&amp;list=PL5Q2soXY2Zi9xidyIgBxUz7xRPS-wisBN&amp;index=14</a:t>
            </a:r>
            <a:r>
              <a:rPr lang="en-US" sz="1700">
                <a:solidFill>
                  <a:srgbClr val="0000FF"/>
                </a:solidFill>
              </a:rPr>
              <a:t> </a:t>
            </a:r>
          </a:p>
          <a:p>
            <a:pPr lvl="1"/>
            <a:endParaRPr lang="en-US" sz="600">
              <a:solidFill>
                <a:srgbClr val="0000FF"/>
              </a:solidFill>
            </a:endParaRPr>
          </a:p>
          <a:p>
            <a:r>
              <a:rPr lang="en-US" sz="2000">
                <a:solidFill>
                  <a:srgbClr val="FF0000"/>
                </a:solidFill>
              </a:rPr>
              <a:t>Computer Architecture, Fall 2020, Lecture 9a</a:t>
            </a:r>
          </a:p>
          <a:p>
            <a:pPr lvl="1"/>
            <a:r>
              <a:rPr lang="en-US" sz="1800" b="1" err="1"/>
              <a:t>GenASM</a:t>
            </a:r>
            <a:r>
              <a:rPr lang="en-US" sz="1800" b="1"/>
              <a:t>: Approx. String Matching Accelerator </a:t>
            </a:r>
            <a:r>
              <a:rPr lang="en-US" sz="1800"/>
              <a:t>(ETH Zürich, Fall 2020)</a:t>
            </a:r>
          </a:p>
          <a:p>
            <a:pPr lvl="1"/>
            <a:r>
              <a:rPr lang="en-US" sz="1700">
                <a:solidFill>
                  <a:srgbClr val="0000FF"/>
                </a:solidFill>
                <a:hlinkClick r:id="rId4">
                  <a:extLst>
                    <a:ext uri="{A12FA001-AC4F-418D-AE19-62706E023703}">
                      <ahyp:hlinkClr xmlns:ahyp="http://schemas.microsoft.com/office/drawing/2018/hyperlinkcolor" val="tx"/>
                    </a:ext>
                  </a:extLst>
                </a:hlinkClick>
              </a:rPr>
              <a:t>https://www.youtube.com/watch?v=XoLpzmN-Pas&amp;list=PL5Q2soXY2Zi9xidyIgBxUz7xRPS-wisBN&amp;index=15 </a:t>
            </a:r>
          </a:p>
          <a:p>
            <a:pPr lvl="1"/>
            <a:endParaRPr lang="en-US" sz="600">
              <a:solidFill>
                <a:srgbClr val="0000FF"/>
              </a:solidFill>
              <a:hlinkClick r:id="rId4">
                <a:extLst>
                  <a:ext uri="{A12FA001-AC4F-418D-AE19-62706E023703}">
                    <ahyp:hlinkClr xmlns:ahyp="http://schemas.microsoft.com/office/drawing/2018/hyperlinkcolor" val="tx"/>
                  </a:ext>
                </a:extLst>
              </a:hlinkClick>
            </a:endParaRPr>
          </a:p>
          <a:p>
            <a:r>
              <a:rPr lang="en-US" sz="2000">
                <a:solidFill>
                  <a:srgbClr val="FF0000"/>
                </a:solidFill>
              </a:rPr>
              <a:t>Accelerating Genomics Project Course, Fall 2020, Lecture 1</a:t>
            </a:r>
          </a:p>
          <a:p>
            <a:pPr lvl="1"/>
            <a:r>
              <a:rPr lang="en-US" sz="2000" b="1"/>
              <a:t>Accelerating Genomics </a:t>
            </a:r>
            <a:r>
              <a:rPr lang="en-US" sz="2000"/>
              <a:t>(ETH Zürich, Fall 2020)</a:t>
            </a:r>
          </a:p>
          <a:p>
            <a:pPr lvl="1"/>
            <a:r>
              <a:rPr lang="en-US" sz="1700">
                <a:solidFill>
                  <a:srgbClr val="0000FF"/>
                </a:solidFill>
                <a:hlinkClick r:id="rId5">
                  <a:extLst>
                    <a:ext uri="{A12FA001-AC4F-418D-AE19-62706E023703}">
                      <ahyp:hlinkClr xmlns:ahyp="http://schemas.microsoft.com/office/drawing/2018/hyperlinkcolor" val="tx"/>
                    </a:ext>
                  </a:extLst>
                </a:hlinkClick>
              </a:rPr>
              <a:t>https://www.youtube.com/watch?v=rgjl8ZyLsAg&amp;list=PL5Q2soXY2Zi9E2bBVAgCqLgwiDRQDTyId</a:t>
            </a:r>
            <a:r>
              <a:rPr lang="en-US" sz="1700">
                <a:solidFill>
                  <a:srgbClr val="0000FF"/>
                </a:solidFill>
              </a:rPr>
              <a:t> </a:t>
            </a:r>
            <a:endParaRPr lang="en-US" sz="2000">
              <a:solidFill>
                <a:srgbClr val="0000FF"/>
              </a:solidFill>
            </a:endParaRPr>
          </a:p>
          <a:p>
            <a:pPr lvl="1"/>
            <a:endParaRPr lang="en-US" sz="2000"/>
          </a:p>
        </p:txBody>
      </p:sp>
      <p:sp>
        <p:nvSpPr>
          <p:cNvPr id="4" name="Slide Number Placeholder 3">
            <a:extLst>
              <a:ext uri="{FF2B5EF4-FFF2-40B4-BE49-F238E27FC236}">
                <a16:creationId xmlns:a16="http://schemas.microsoft.com/office/drawing/2014/main" id="{0CDD3B14-C38A-CD43-A830-5A9D1992803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92004D-7284-C244-B275-AB956C66515A}" type="slidenum">
              <a:rPr kumimoji="0" lang="en-US" sz="1600" b="0" i="0" u="none" strike="noStrike" kern="1200" cap="none" spc="0" normalizeH="0" baseline="0" noProof="0" smtClean="0">
                <a:ln>
                  <a:noFill/>
                </a:ln>
                <a:solidFill>
                  <a:srgbClr val="000000"/>
                </a:solidFill>
                <a:effectLst/>
                <a:uLnTx/>
                <a:uFillTx/>
                <a:latin typeface="Garamond" charset="0"/>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600" b="0" i="0" u="none" strike="noStrike" kern="1200" cap="none" spc="0" normalizeH="0" baseline="0" noProof="0">
              <a:ln>
                <a:noFill/>
              </a:ln>
              <a:solidFill>
                <a:srgbClr val="000000"/>
              </a:solidFill>
              <a:effectLst/>
              <a:uLnTx/>
              <a:uFillTx/>
              <a:latin typeface="Garamond" charset="0"/>
              <a:ea typeface="ＭＳ Ｐゴシック" panose="020B0600070205080204" pitchFamily="34" charset="-128"/>
              <a:cs typeface="+mn-cs"/>
            </a:endParaRPr>
          </a:p>
        </p:txBody>
      </p:sp>
      <p:sp>
        <p:nvSpPr>
          <p:cNvPr id="6" name="TextBox 5">
            <a:extLst>
              <a:ext uri="{FF2B5EF4-FFF2-40B4-BE49-F238E27FC236}">
                <a16:creationId xmlns:a16="http://schemas.microsoft.com/office/drawing/2014/main" id="{B9FA4FBF-90BC-A44A-80A5-E27853501F68}"/>
              </a:ext>
            </a:extLst>
          </p:cNvPr>
          <p:cNvSpPr txBox="1"/>
          <p:nvPr/>
        </p:nvSpPr>
        <p:spPr>
          <a:xfrm>
            <a:off x="1979712" y="6461778"/>
            <a:ext cx="56781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FF"/>
                </a:solidFill>
                <a:effectLst/>
                <a:uLnTx/>
                <a:uFillTx/>
                <a:latin typeface="Tahoma"/>
                <a:ea typeface="ＭＳ Ｐゴシック" panose="020B0600070205080204" pitchFamily="34" charset="-128"/>
                <a:cs typeface="+mn-cs"/>
                <a:hlinkClick r:id="rId6">
                  <a:extLst>
                    <a:ext uri="{A12FA001-AC4F-418D-AE19-62706E023703}">
                      <ahyp:hlinkClr xmlns:ahyp="http://schemas.microsoft.com/office/drawing/2018/hyperlinkcolor" val="tx"/>
                    </a:ext>
                  </a:extLst>
                </a:hlinkClick>
              </a:rPr>
              <a:t>https://www.youtube.com/onurmutlulectures</a:t>
            </a:r>
            <a:r>
              <a:rPr kumimoji="0" lang="en-US" sz="1800" b="1" i="0" u="none" strike="noStrike" kern="1200" cap="none" spc="0" normalizeH="0" baseline="0" noProof="0">
                <a:ln>
                  <a:noFill/>
                </a:ln>
                <a:solidFill>
                  <a:srgbClr val="0000FF"/>
                </a:solidFill>
                <a:effectLst/>
                <a:uLnTx/>
                <a:uFillTx/>
                <a:latin typeface="Tahoma"/>
                <a:ea typeface="ＭＳ Ｐゴシック" panose="020B0600070205080204" pitchFamily="34" charset="-128"/>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ＭＳ Ｐゴシック" panose="020B0600070205080204" pitchFamily="34" charset="-128"/>
              <a:cs typeface="+mn-cs"/>
            </a:endParaRPr>
          </a:p>
        </p:txBody>
      </p:sp>
    </p:spTree>
    <p:extLst>
      <p:ext uri="{BB962C8B-B14F-4D97-AF65-F5344CB8AC3E}">
        <p14:creationId xmlns:p14="http://schemas.microsoft.com/office/powerpoint/2010/main" val="1102976719"/>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EC1FF-0F33-2240-A42B-31BC6EB2E8F2}"/>
              </a:ext>
            </a:extLst>
          </p:cNvPr>
          <p:cNvSpPr>
            <a:spLocks noGrp="1"/>
          </p:cNvSpPr>
          <p:nvPr>
            <p:ph type="title"/>
          </p:nvPr>
        </p:nvSpPr>
        <p:spPr/>
        <p:txBody>
          <a:bodyPr/>
          <a:lstStyle/>
          <a:p>
            <a:r>
              <a:rPr lang="en-US"/>
              <a:t>Prior Research on Genome Analysis (1/2)</a:t>
            </a:r>
          </a:p>
        </p:txBody>
      </p:sp>
      <p:sp>
        <p:nvSpPr>
          <p:cNvPr id="4" name="Slide Number Placeholder 3">
            <a:extLst>
              <a:ext uri="{FF2B5EF4-FFF2-40B4-BE49-F238E27FC236}">
                <a16:creationId xmlns:a16="http://schemas.microsoft.com/office/drawing/2014/main" id="{95DBA2A2-4B03-7C40-A63D-FCD3AC14A6E2}"/>
              </a:ext>
            </a:extLst>
          </p:cNvPr>
          <p:cNvSpPr>
            <a:spLocks noGrp="1"/>
          </p:cNvSpPr>
          <p:nvPr>
            <p:ph type="sldNum" sz="quarter" idx="11"/>
          </p:nvPr>
        </p:nvSpPr>
        <p:spPr/>
        <p:txBody>
          <a:bodyPr/>
          <a:lstStyle/>
          <a:p>
            <a:fld id="{323594FA-E141-4234-AE05-360401972BE7}" type="slidenum">
              <a:rPr lang="en-US" altLang="en-US" smtClean="0"/>
              <a:pPr/>
              <a:t>43</a:t>
            </a:fld>
            <a:endParaRPr lang="en-US" altLang="en-US"/>
          </a:p>
        </p:txBody>
      </p:sp>
      <p:sp>
        <p:nvSpPr>
          <p:cNvPr id="5" name="Content Placeholder 4">
            <a:extLst>
              <a:ext uri="{FF2B5EF4-FFF2-40B4-BE49-F238E27FC236}">
                <a16:creationId xmlns:a16="http://schemas.microsoft.com/office/drawing/2014/main" id="{D1FC29E2-5557-CB4D-A58E-E7E0E447AD5A}"/>
              </a:ext>
            </a:extLst>
          </p:cNvPr>
          <p:cNvSpPr>
            <a:spLocks noGrp="1"/>
          </p:cNvSpPr>
          <p:nvPr>
            <p:ph idx="4294967295"/>
          </p:nvPr>
        </p:nvSpPr>
        <p:spPr>
          <a:xfrm>
            <a:off x="228600" y="908050"/>
            <a:ext cx="8915400" cy="5201424"/>
          </a:xfrm>
          <a:prstGeom prst="rect">
            <a:avLst/>
          </a:prstGeom>
        </p:spPr>
        <p:txBody>
          <a:bodyPr wrap="square">
            <a:spAutoFit/>
          </a:bodyPr>
          <a:lstStyle/>
          <a:p>
            <a:r>
              <a:rPr lang="en-US" sz="2000" dirty="0" err="1">
                <a:solidFill>
                  <a:srgbClr val="222222"/>
                </a:solidFill>
              </a:rPr>
              <a:t>Alser</a:t>
            </a:r>
            <a:r>
              <a:rPr lang="en-US" sz="2000" dirty="0">
                <a:solidFill>
                  <a:srgbClr val="222222"/>
                </a:solidFill>
              </a:rPr>
              <a:t> + </a:t>
            </a:r>
            <a:r>
              <a:rPr lang="en-US" sz="2000" dirty="0">
                <a:solidFill>
                  <a:srgbClr val="222222"/>
                </a:solidFill>
                <a:hlinkClick r:id="rId2"/>
              </a:rPr>
              <a:t>"SneakySnake: A Fast and Accurate Universal Genome Pre-Alignment Filter for CPUs, GPUs, and FPGAs."</a:t>
            </a:r>
            <a:r>
              <a:rPr lang="en-US" sz="2000" dirty="0">
                <a:solidFill>
                  <a:srgbClr val="222222"/>
                </a:solidFill>
              </a:rPr>
              <a:t>, </a:t>
            </a:r>
            <a:r>
              <a:rPr lang="en-US" sz="2000" i="1" dirty="0">
                <a:solidFill>
                  <a:srgbClr val="222222"/>
                </a:solidFill>
              </a:rPr>
              <a:t>Bioinformatics, </a:t>
            </a:r>
            <a:r>
              <a:rPr lang="en-US" sz="2000" dirty="0">
                <a:solidFill>
                  <a:srgbClr val="222222"/>
                </a:solidFill>
              </a:rPr>
              <a:t>2020.</a:t>
            </a:r>
          </a:p>
          <a:p>
            <a:endParaRPr lang="en-US" sz="2000" dirty="0">
              <a:solidFill>
                <a:srgbClr val="222222"/>
              </a:solidFill>
            </a:endParaRPr>
          </a:p>
          <a:p>
            <a:r>
              <a:rPr lang="en-US" sz="2000" dirty="0" err="1"/>
              <a:t>Senol</a:t>
            </a:r>
            <a:r>
              <a:rPr lang="en-US" sz="2000" dirty="0"/>
              <a:t> Cali+, "</a:t>
            </a:r>
            <a:r>
              <a:rPr lang="en-US" sz="2000" dirty="0">
                <a:hlinkClick r:id="rId3"/>
              </a:rPr>
              <a:t>GenASM: A High-Performance, Low-Power Approximate String Matching Acceleration Framework for Genome Sequence Analysis</a:t>
            </a:r>
            <a:r>
              <a:rPr lang="en-US" sz="2000" dirty="0"/>
              <a:t>", </a:t>
            </a:r>
            <a:r>
              <a:rPr lang="en-US" sz="2000" i="1" dirty="0"/>
              <a:t>MICRO</a:t>
            </a:r>
            <a:r>
              <a:rPr lang="en-US" sz="2000" dirty="0"/>
              <a:t> 2020.</a:t>
            </a:r>
          </a:p>
          <a:p>
            <a:endParaRPr lang="en-US" sz="2000" dirty="0">
              <a:solidFill>
                <a:srgbClr val="222222"/>
              </a:solidFill>
            </a:endParaRPr>
          </a:p>
          <a:p>
            <a:r>
              <a:rPr lang="en-US" sz="2000" dirty="0" err="1"/>
              <a:t>Alser</a:t>
            </a:r>
            <a:r>
              <a:rPr lang="en-US" sz="2000" dirty="0"/>
              <a:t>+, "</a:t>
            </a:r>
            <a:r>
              <a:rPr lang="en-US" sz="2000" dirty="0">
                <a:hlinkClick r:id="rId4"/>
              </a:rPr>
              <a:t>Technology dictates algorithms: Recent developments in read alignment</a:t>
            </a:r>
            <a:r>
              <a:rPr lang="en-US" sz="2000" dirty="0"/>
              <a:t>", </a:t>
            </a:r>
            <a:r>
              <a:rPr lang="en-US" sz="2000" i="1" dirty="0" err="1"/>
              <a:t>arXiv</a:t>
            </a:r>
            <a:r>
              <a:rPr lang="en-US" sz="2000" dirty="0"/>
              <a:t>, 2020.</a:t>
            </a:r>
          </a:p>
          <a:p>
            <a:endParaRPr lang="en-US" sz="2000" dirty="0"/>
          </a:p>
          <a:p>
            <a:r>
              <a:rPr lang="en-US" sz="2000" dirty="0"/>
              <a:t>Kim+, "</a:t>
            </a:r>
            <a:r>
              <a:rPr lang="en-US" sz="2000" dirty="0">
                <a:hlinkClick r:id="rId5"/>
              </a:rPr>
              <a:t>AirLift: A Fast and Comprehensive Technique for Translating Alignments between Reference Genomes</a:t>
            </a:r>
            <a:r>
              <a:rPr lang="en-US" sz="2000" dirty="0"/>
              <a:t>", </a:t>
            </a:r>
            <a:r>
              <a:rPr lang="en-US" sz="2000" i="1" dirty="0" err="1"/>
              <a:t>arXiv</a:t>
            </a:r>
            <a:r>
              <a:rPr lang="en-US" sz="2000" dirty="0"/>
              <a:t>, 2020</a:t>
            </a:r>
          </a:p>
          <a:p>
            <a:endParaRPr lang="en-US" sz="2000" dirty="0"/>
          </a:p>
          <a:p>
            <a:r>
              <a:rPr lang="en-US" sz="2000" dirty="0" err="1">
                <a:sym typeface="Calibri"/>
              </a:rPr>
              <a:t>Alser</a:t>
            </a:r>
            <a:r>
              <a:rPr lang="en-US" sz="2000" dirty="0">
                <a:sym typeface="Calibri"/>
              </a:rPr>
              <a:t>+, “</a:t>
            </a:r>
            <a:r>
              <a:rPr lang="en-US" sz="2000" dirty="0">
                <a:sym typeface="Calibri"/>
                <a:hlinkClick r:id="rId6"/>
              </a:rPr>
              <a:t>Accelerating Genome Analysis: A Primer on an Ongoing Journey</a:t>
            </a:r>
            <a:r>
              <a:rPr lang="en-US" sz="2000" dirty="0">
                <a:sym typeface="Calibri"/>
              </a:rPr>
              <a:t>”, </a:t>
            </a:r>
            <a:r>
              <a:rPr lang="en-US" sz="2000" i="1" dirty="0">
                <a:sym typeface="Calibri"/>
              </a:rPr>
              <a:t>IEEE Micro</a:t>
            </a:r>
            <a:r>
              <a:rPr lang="en-US" sz="2000" dirty="0">
                <a:sym typeface="Calibri"/>
              </a:rPr>
              <a:t>, 2020.</a:t>
            </a:r>
          </a:p>
        </p:txBody>
      </p:sp>
    </p:spTree>
    <p:extLst>
      <p:ext uri="{BB962C8B-B14F-4D97-AF65-F5344CB8AC3E}">
        <p14:creationId xmlns:p14="http://schemas.microsoft.com/office/powerpoint/2010/main" val="202691999"/>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1C8B76-249D-534C-B774-30F572DF89A8}"/>
              </a:ext>
            </a:extLst>
          </p:cNvPr>
          <p:cNvSpPr>
            <a:spLocks noGrp="1"/>
          </p:cNvSpPr>
          <p:nvPr>
            <p:ph type="title"/>
          </p:nvPr>
        </p:nvSpPr>
        <p:spPr/>
        <p:txBody>
          <a:bodyPr/>
          <a:lstStyle/>
          <a:p>
            <a:r>
              <a:rPr lang="en-US"/>
              <a:t>Prior Research on Genome Analysis (2/2)</a:t>
            </a:r>
          </a:p>
        </p:txBody>
      </p:sp>
      <p:sp>
        <p:nvSpPr>
          <p:cNvPr id="4" name="Slide Number Placeholder 3">
            <a:extLst>
              <a:ext uri="{FF2B5EF4-FFF2-40B4-BE49-F238E27FC236}">
                <a16:creationId xmlns:a16="http://schemas.microsoft.com/office/drawing/2014/main" id="{38282D96-B23D-414E-B54C-A4CA341069E5}"/>
              </a:ext>
            </a:extLst>
          </p:cNvPr>
          <p:cNvSpPr>
            <a:spLocks noGrp="1"/>
          </p:cNvSpPr>
          <p:nvPr>
            <p:ph type="sldNum" sz="quarter" idx="11"/>
          </p:nvPr>
        </p:nvSpPr>
        <p:spPr/>
        <p:txBody>
          <a:bodyPr/>
          <a:lstStyle/>
          <a:p>
            <a:fld id="{323594FA-E141-4234-AE05-360401972BE7}" type="slidenum">
              <a:rPr lang="en-US" altLang="en-US" smtClean="0"/>
              <a:pPr/>
              <a:t>44</a:t>
            </a:fld>
            <a:endParaRPr lang="en-US" altLang="en-US"/>
          </a:p>
        </p:txBody>
      </p:sp>
      <p:sp>
        <p:nvSpPr>
          <p:cNvPr id="3" name="Content Placeholder 2">
            <a:extLst>
              <a:ext uri="{FF2B5EF4-FFF2-40B4-BE49-F238E27FC236}">
                <a16:creationId xmlns:a16="http://schemas.microsoft.com/office/drawing/2014/main" id="{8DA1F28F-7926-4E47-8BB4-502D6FA9E8FF}"/>
              </a:ext>
            </a:extLst>
          </p:cNvPr>
          <p:cNvSpPr>
            <a:spLocks noGrp="1"/>
          </p:cNvSpPr>
          <p:nvPr>
            <p:ph idx="4294967295"/>
          </p:nvPr>
        </p:nvSpPr>
        <p:spPr>
          <a:xfrm>
            <a:off x="266700" y="1052513"/>
            <a:ext cx="8610600" cy="4876800"/>
          </a:xfrm>
        </p:spPr>
        <p:txBody>
          <a:bodyPr/>
          <a:lstStyle/>
          <a:p>
            <a:r>
              <a:rPr lang="en-US" sz="2000" err="1">
                <a:solidFill>
                  <a:srgbClr val="000000"/>
                </a:solidFill>
              </a:rPr>
              <a:t>Firtina</a:t>
            </a:r>
            <a:r>
              <a:rPr lang="en-US" sz="2000">
                <a:solidFill>
                  <a:srgbClr val="000000"/>
                </a:solidFill>
              </a:rPr>
              <a:t>+, “</a:t>
            </a:r>
            <a:r>
              <a:rPr lang="en-US" sz="2000">
                <a:solidFill>
                  <a:srgbClr val="000000"/>
                </a:solidFill>
                <a:hlinkClick r:id="rId2"/>
              </a:rPr>
              <a:t>Apollo: a sequencing-technology-independent, scalable and accurate assembly polishing algorithm</a:t>
            </a:r>
            <a:r>
              <a:rPr lang="en-US" sz="2000">
                <a:solidFill>
                  <a:srgbClr val="000000"/>
                </a:solidFill>
              </a:rPr>
              <a:t>”, </a:t>
            </a:r>
            <a:r>
              <a:rPr lang="en-US" sz="2000" i="1">
                <a:solidFill>
                  <a:srgbClr val="000000"/>
                </a:solidFill>
              </a:rPr>
              <a:t>Bioinformatics</a:t>
            </a:r>
            <a:r>
              <a:rPr lang="en-US" sz="2000">
                <a:solidFill>
                  <a:srgbClr val="000000"/>
                </a:solidFill>
              </a:rPr>
              <a:t>, 2019.</a:t>
            </a:r>
          </a:p>
          <a:p>
            <a:endParaRPr lang="en-US" sz="2000">
              <a:solidFill>
                <a:srgbClr val="000000"/>
              </a:solidFill>
            </a:endParaRPr>
          </a:p>
          <a:p>
            <a:r>
              <a:rPr lang="en-US" sz="2000" err="1">
                <a:solidFill>
                  <a:srgbClr val="000000"/>
                </a:solidFill>
              </a:rPr>
              <a:t>Alser</a:t>
            </a:r>
            <a:r>
              <a:rPr lang="en-US" sz="2000">
                <a:solidFill>
                  <a:srgbClr val="000000"/>
                </a:solidFill>
              </a:rPr>
              <a:t>+, </a:t>
            </a:r>
            <a:r>
              <a:rPr lang="en-US" sz="2000">
                <a:solidFill>
                  <a:srgbClr val="000000"/>
                </a:solidFill>
                <a:hlinkClick r:id="rId3"/>
              </a:rPr>
              <a:t>“</a:t>
            </a:r>
            <a:r>
              <a:rPr lang="en-US" sz="2000" u="sng">
                <a:solidFill>
                  <a:srgbClr val="000000"/>
                </a:solidFill>
                <a:hlinkClick r:id="rId3"/>
              </a:rPr>
              <a:t>Shouji: a fast and efficient pre-alignment filter for sequence alignment”</a:t>
            </a:r>
            <a:r>
              <a:rPr lang="en-US" sz="2000"/>
              <a:t>,  </a:t>
            </a:r>
            <a:r>
              <a:rPr lang="en-US" sz="2000" i="1"/>
              <a:t>Bioinformatics</a:t>
            </a:r>
            <a:r>
              <a:rPr lang="en-US" sz="2000"/>
              <a:t> 2019.</a:t>
            </a:r>
          </a:p>
          <a:p>
            <a:endParaRPr lang="en-US" sz="2000"/>
          </a:p>
          <a:p>
            <a:r>
              <a:rPr lang="en-US" sz="2000"/>
              <a:t>Kim+, "</a:t>
            </a:r>
            <a:r>
              <a:rPr lang="en-US" sz="2000">
                <a:hlinkClick r:id="rId4"/>
              </a:rPr>
              <a:t>GRIM-Filter: Fast Seed Location Filtering in DNA Read Mapping Using Processing-in-Memory Technologies</a:t>
            </a:r>
            <a:r>
              <a:rPr lang="en-US" sz="2000"/>
              <a:t>”, </a:t>
            </a:r>
            <a:r>
              <a:rPr lang="en-US" sz="2000" i="1"/>
              <a:t>BMC Genomics</a:t>
            </a:r>
            <a:r>
              <a:rPr lang="en-US" sz="2000"/>
              <a:t>, 2018. </a:t>
            </a:r>
          </a:p>
          <a:p>
            <a:endParaRPr lang="en-US" sz="2000"/>
          </a:p>
          <a:p>
            <a:r>
              <a:rPr lang="en-US" sz="2000" err="1"/>
              <a:t>Alser</a:t>
            </a:r>
            <a:r>
              <a:rPr lang="en-US" sz="2000"/>
              <a:t>+, </a:t>
            </a:r>
            <a:r>
              <a:rPr lang="en-US" sz="2000">
                <a:hlinkClick r:id="rId5"/>
              </a:rPr>
              <a:t>"GateKeeper: A New Hardware Architecture for Accelerating Pre-Alignment in DNA Short Read Mapping”</a:t>
            </a:r>
            <a:r>
              <a:rPr lang="en-US" sz="2000"/>
              <a:t>, </a:t>
            </a:r>
            <a:r>
              <a:rPr lang="en-US" sz="2000" i="1"/>
              <a:t>Bioinformatics</a:t>
            </a:r>
            <a:r>
              <a:rPr lang="en-US" sz="2000"/>
              <a:t>, 2017.</a:t>
            </a:r>
          </a:p>
          <a:p>
            <a:endParaRPr lang="en-US" sz="2000"/>
          </a:p>
          <a:p>
            <a:r>
              <a:rPr lang="en-US" sz="2000" err="1"/>
              <a:t>Alser</a:t>
            </a:r>
            <a:r>
              <a:rPr lang="en-US" sz="2000"/>
              <a:t>+, "</a:t>
            </a:r>
            <a:r>
              <a:rPr lang="en-US" sz="2000">
                <a:hlinkClick r:id="rId6"/>
              </a:rPr>
              <a:t>MAGNET: understanding and improving the accuracy of genome pre-alignment filtering</a:t>
            </a:r>
            <a:r>
              <a:rPr lang="en-US" sz="2000"/>
              <a:t>”, </a:t>
            </a:r>
            <a:r>
              <a:rPr lang="en-US" sz="2000" i="1"/>
              <a:t>IPSI Transaction</a:t>
            </a:r>
            <a:r>
              <a:rPr lang="en-US" sz="2000"/>
              <a:t>, 2017.</a:t>
            </a:r>
          </a:p>
          <a:p>
            <a:endParaRPr lang="en-US" sz="2000"/>
          </a:p>
        </p:txBody>
      </p:sp>
    </p:spTree>
    <p:extLst>
      <p:ext uri="{BB962C8B-B14F-4D97-AF65-F5344CB8AC3E}">
        <p14:creationId xmlns:p14="http://schemas.microsoft.com/office/powerpoint/2010/main" val="3109175193"/>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Mobile Genomics</a:t>
            </a:r>
            <a:br>
              <a:rPr lang="en-US" b="1" dirty="0">
                <a:solidFill>
                  <a:srgbClr val="C00000"/>
                </a:solidFill>
              </a:rPr>
            </a:br>
            <a:r>
              <a:rPr lang="en-US" dirty="0"/>
              <a:t>Lecture 6: MAGNET &amp; Shouji</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21 November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359442548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Key Idea</a:t>
            </a:r>
          </a:p>
        </p:txBody>
      </p:sp>
      <p:sp>
        <p:nvSpPr>
          <p:cNvPr id="2" name="Slide Number Placeholder 1"/>
          <p:cNvSpPr>
            <a:spLocks noGrp="1"/>
          </p:cNvSpPr>
          <p:nvPr>
            <p:ph type="sldNum" sz="quarter" idx="11"/>
          </p:nvPr>
        </p:nvSpPr>
        <p:spPr/>
        <p:txBody>
          <a:bodyPr/>
          <a:lstStyle/>
          <a:p>
            <a:pPr>
              <a:defRPr/>
            </a:pPr>
            <a:fld id="{E15B707F-67A4-DA42-816E-5DF13A099CC4}" type="slidenum">
              <a:rPr lang="en-US" altLang="en-US" smtClean="0"/>
              <a:pPr>
                <a:defRPr/>
              </a:pPr>
              <a:t>5</a:t>
            </a:fld>
            <a:endParaRPr lang="en-US" altLang="en-US" dirty="0"/>
          </a:p>
        </p:txBody>
      </p:sp>
      <p:sp>
        <p:nvSpPr>
          <p:cNvPr id="5" name="Rounded Rectangle 4"/>
          <p:cNvSpPr/>
          <p:nvPr/>
        </p:nvSpPr>
        <p:spPr>
          <a:xfrm>
            <a:off x="2857500" y="1066800"/>
            <a:ext cx="3429000" cy="900000"/>
          </a:xfrm>
          <a:prstGeom prst="roundRect">
            <a:avLst/>
          </a:prstGeom>
          <a:solidFill>
            <a:srgbClr val="92D05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400" dirty="0">
                <a:solidFill>
                  <a:sysClr val="windowText" lastClr="000000"/>
                </a:solidFill>
              </a:rPr>
              <a:t>Genomic Strings</a:t>
            </a:r>
          </a:p>
        </p:txBody>
      </p:sp>
      <p:cxnSp>
        <p:nvCxnSpPr>
          <p:cNvPr id="8" name="Straight Arrow Connector 7"/>
          <p:cNvCxnSpPr>
            <a:cxnSpLocks/>
          </p:cNvCxnSpPr>
          <p:nvPr/>
        </p:nvCxnSpPr>
        <p:spPr>
          <a:xfrm flipH="1">
            <a:off x="2178344" y="2050774"/>
            <a:ext cx="2012656" cy="69001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5784675" y="2855119"/>
            <a:ext cx="2190750" cy="1296000"/>
          </a:xfrm>
          <a:prstGeom prst="roundRect">
            <a:avLst/>
          </a:prstGeom>
          <a:solidFill>
            <a:srgbClr val="008AF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dirty="0">
                <a:solidFill>
                  <a:sysClr val="windowText" lastClr="000000"/>
                </a:solidFill>
              </a:rPr>
              <a:t>Similar Strings</a:t>
            </a:r>
          </a:p>
        </p:txBody>
      </p:sp>
      <p:sp>
        <p:nvSpPr>
          <p:cNvPr id="10" name="Rounded Rectangle 9"/>
          <p:cNvSpPr/>
          <p:nvPr/>
        </p:nvSpPr>
        <p:spPr>
          <a:xfrm>
            <a:off x="1041225" y="2855119"/>
            <a:ext cx="2190750" cy="1296000"/>
          </a:xfrm>
          <a:prstGeom prst="roundRect">
            <a:avLst/>
          </a:prstGeom>
          <a:solidFill>
            <a:srgbClr val="008AF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dirty="0">
                <a:solidFill>
                  <a:sysClr val="windowText" lastClr="000000"/>
                </a:solidFill>
              </a:rPr>
              <a:t>Dissimilar Strings</a:t>
            </a:r>
          </a:p>
        </p:txBody>
      </p:sp>
      <p:sp>
        <p:nvSpPr>
          <p:cNvPr id="11" name="Rounded Rectangle 10"/>
          <p:cNvSpPr/>
          <p:nvPr/>
        </p:nvSpPr>
        <p:spPr>
          <a:xfrm>
            <a:off x="5023200" y="4427000"/>
            <a:ext cx="3816000" cy="1447800"/>
          </a:xfrm>
          <a:prstGeom prst="roundRect">
            <a:avLst/>
          </a:prstGeom>
          <a:solidFill>
            <a:srgbClr val="FFC000"/>
          </a:solidFill>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2400" dirty="0"/>
              <a:t>Find number, location, and type of differences?</a:t>
            </a:r>
          </a:p>
        </p:txBody>
      </p:sp>
      <p:sp>
        <p:nvSpPr>
          <p:cNvPr id="12" name="Rounded Rectangle 11"/>
          <p:cNvSpPr/>
          <p:nvPr/>
        </p:nvSpPr>
        <p:spPr>
          <a:xfrm>
            <a:off x="279750" y="4427000"/>
            <a:ext cx="3816000" cy="1447800"/>
          </a:xfrm>
          <a:prstGeom prst="roundRect">
            <a:avLst/>
          </a:prstGeom>
          <a:solidFill>
            <a:srgbClr val="FFC000"/>
          </a:solidFill>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2400" dirty="0"/>
              <a:t>Ignore them if the number of differences exceeds a threshold.</a:t>
            </a:r>
          </a:p>
        </p:txBody>
      </p:sp>
      <p:cxnSp>
        <p:nvCxnSpPr>
          <p:cNvPr id="15" name="Straight Arrow Connector 14">
            <a:extLst>
              <a:ext uri="{FF2B5EF4-FFF2-40B4-BE49-F238E27FC236}">
                <a16:creationId xmlns:a16="http://schemas.microsoft.com/office/drawing/2014/main" id="{230617F8-5E37-5F4C-BDFB-66254DA61408}"/>
              </a:ext>
            </a:extLst>
          </p:cNvPr>
          <p:cNvCxnSpPr>
            <a:cxnSpLocks/>
          </p:cNvCxnSpPr>
          <p:nvPr/>
        </p:nvCxnSpPr>
        <p:spPr>
          <a:xfrm>
            <a:off x="4921544" y="2050774"/>
            <a:ext cx="2012656" cy="69001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6875EC32-A316-E041-BBBC-7ECFCFA35792}"/>
              </a:ext>
            </a:extLst>
          </p:cNvPr>
          <p:cNvSpPr txBox="1"/>
          <p:nvPr/>
        </p:nvSpPr>
        <p:spPr>
          <a:xfrm rot="20192578">
            <a:off x="121479" y="2260604"/>
            <a:ext cx="2843581" cy="707886"/>
          </a:xfrm>
          <a:prstGeom prst="rect">
            <a:avLst/>
          </a:prstGeom>
          <a:noFill/>
        </p:spPr>
        <p:txBody>
          <a:bodyPr wrap="square" rtlCol="0">
            <a:spAutoFit/>
          </a:bodyPr>
          <a:lstStyle/>
          <a:p>
            <a:pPr algn="ctr"/>
            <a:r>
              <a:rPr lang="en-US" sz="4000" b="1" u="sng" dirty="0">
                <a:solidFill>
                  <a:srgbClr val="FF0000"/>
                </a:solidFill>
                <a:latin typeface="Calibri" panose="020F0502020204030204" pitchFamily="34" charset="0"/>
                <a:cs typeface="Calibri" panose="020F0502020204030204" pitchFamily="34" charset="0"/>
              </a:rPr>
              <a:t>EXPENSIVE!</a:t>
            </a:r>
          </a:p>
        </p:txBody>
      </p:sp>
    </p:spTree>
    <p:extLst>
      <p:ext uri="{BB962C8B-B14F-4D97-AF65-F5344CB8AC3E}">
        <p14:creationId xmlns:p14="http://schemas.microsoft.com/office/powerpoint/2010/main" val="15300011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ssolv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dissolv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dissolv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F833EC9-AAD3-1343-A748-2562C1121468}"/>
              </a:ext>
            </a:extLst>
          </p:cNvPr>
          <p:cNvSpPr txBox="1"/>
          <p:nvPr/>
        </p:nvSpPr>
        <p:spPr>
          <a:xfrm>
            <a:off x="2016865" y="5023280"/>
            <a:ext cx="5968301" cy="1200329"/>
          </a:xfrm>
          <a:prstGeom prst="rect">
            <a:avLst/>
          </a:prstGeom>
          <a:noFill/>
        </p:spPr>
        <p:txBody>
          <a:bodyPr wrap="none" rtlCol="0">
            <a:spAutoFit/>
          </a:bodyPr>
          <a:lstStyle/>
          <a:p>
            <a:pPr marL="457200" indent="-457200">
              <a:buFont typeface="+mj-lt"/>
              <a:buAutoNum type="arabicPeriod"/>
            </a:pPr>
            <a:r>
              <a:rPr lang="en-US" sz="2400" dirty="0">
                <a:solidFill>
                  <a:srgbClr val="FF0000"/>
                </a:solidFill>
              </a:rPr>
              <a:t>Filter out </a:t>
            </a:r>
            <a:r>
              <a:rPr lang="en-US" sz="2400" dirty="0"/>
              <a:t>most of dissimilar sequences.</a:t>
            </a:r>
          </a:p>
          <a:p>
            <a:pPr marL="457200" indent="-457200">
              <a:buFont typeface="+mj-lt"/>
              <a:buAutoNum type="arabicPeriod"/>
            </a:pPr>
            <a:r>
              <a:rPr lang="en-US" sz="2400" dirty="0">
                <a:solidFill>
                  <a:srgbClr val="FF0000"/>
                </a:solidFill>
              </a:rPr>
              <a:t>Preserve</a:t>
            </a:r>
            <a:r>
              <a:rPr lang="en-US" sz="2400" dirty="0"/>
              <a:t> all similar sequences.</a:t>
            </a:r>
          </a:p>
          <a:p>
            <a:pPr marL="457200" indent="-457200">
              <a:buFont typeface="+mj-lt"/>
              <a:buAutoNum type="arabicPeriod"/>
            </a:pPr>
            <a:r>
              <a:rPr lang="en-US" sz="2400" dirty="0"/>
              <a:t>Do it </a:t>
            </a:r>
            <a:r>
              <a:rPr lang="en-US" sz="2400" dirty="0">
                <a:solidFill>
                  <a:srgbClr val="FF0000"/>
                </a:solidFill>
              </a:rPr>
              <a:t>quickly</a:t>
            </a:r>
            <a:r>
              <a:rPr lang="en-US" sz="2400" dirty="0"/>
              <a:t>.</a:t>
            </a:r>
          </a:p>
        </p:txBody>
      </p:sp>
      <p:pic>
        <p:nvPicPr>
          <p:cNvPr id="10" name="Picture 9"/>
          <p:cNvPicPr>
            <a:picLocks noChangeAspect="1"/>
          </p:cNvPicPr>
          <p:nvPr/>
        </p:nvPicPr>
        <p:blipFill>
          <a:blip r:embed="rId3"/>
          <a:stretch>
            <a:fillRect/>
          </a:stretch>
        </p:blipFill>
        <p:spPr>
          <a:xfrm>
            <a:off x="1547664" y="1124744"/>
            <a:ext cx="5910851" cy="3816424"/>
          </a:xfrm>
          <a:prstGeom prst="rect">
            <a:avLst/>
          </a:prstGeom>
        </p:spPr>
      </p:pic>
      <p:sp>
        <p:nvSpPr>
          <p:cNvPr id="2" name="Title 1"/>
          <p:cNvSpPr>
            <a:spLocks noGrp="1"/>
          </p:cNvSpPr>
          <p:nvPr>
            <p:ph type="title"/>
          </p:nvPr>
        </p:nvSpPr>
        <p:spPr/>
        <p:txBody>
          <a:bodyPr/>
          <a:lstStyle/>
          <a:p>
            <a:r>
              <a:rPr lang="en-US" dirty="0"/>
              <a:t>Ideal Filtering Algorithm </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altLang="en-US" sz="1600" b="0" i="0" u="none" strike="noStrike" kern="1200" cap="none" spc="0" normalizeH="0" baseline="0" noProof="0" dirty="0">
              <a:ln>
                <a:noFill/>
              </a:ln>
              <a:solidFill>
                <a:prstClr val="black"/>
              </a:solidFill>
              <a:effectLst/>
              <a:uLnTx/>
              <a:uFillTx/>
              <a:latin typeface="Garamond" pitchFamily="18" charset="0"/>
              <a:ea typeface="+mn-ea"/>
              <a:cs typeface="+mn-cs"/>
            </a:endParaRPr>
          </a:p>
        </p:txBody>
      </p:sp>
      <p:sp>
        <p:nvSpPr>
          <p:cNvPr id="9" name="TextBox 8">
            <a:extLst>
              <a:ext uri="{FF2B5EF4-FFF2-40B4-BE49-F238E27FC236}">
                <a16:creationId xmlns:a16="http://schemas.microsoft.com/office/drawing/2014/main" id="{84BC9578-B318-5A4F-B607-D2A2C83B8692}"/>
              </a:ext>
            </a:extLst>
          </p:cNvPr>
          <p:cNvSpPr txBox="1"/>
          <p:nvPr/>
        </p:nvSpPr>
        <p:spPr>
          <a:xfrm>
            <a:off x="1084192" y="5662989"/>
            <a:ext cx="184730" cy="369332"/>
          </a:xfrm>
          <a:prstGeom prst="rect">
            <a:avLst/>
          </a:prstGeom>
          <a:noFill/>
        </p:spPr>
        <p:txBody>
          <a:bodyPr wrap="none" rtlCol="0">
            <a:spAutoFit/>
          </a:bodyPr>
          <a:lstStyle/>
          <a:p>
            <a:pPr algn="ctr"/>
            <a:endParaRPr lang="en-US" dirty="0"/>
          </a:p>
        </p:txBody>
      </p:sp>
      <p:sp>
        <p:nvSpPr>
          <p:cNvPr id="11" name="Rectangle 10">
            <a:extLst>
              <a:ext uri="{FF2B5EF4-FFF2-40B4-BE49-F238E27FC236}">
                <a16:creationId xmlns:a16="http://schemas.microsoft.com/office/drawing/2014/main" id="{51167792-8406-9047-BF60-30D00995DC8A}"/>
              </a:ext>
            </a:extLst>
          </p:cNvPr>
          <p:cNvSpPr/>
          <p:nvPr/>
        </p:nvSpPr>
        <p:spPr>
          <a:xfrm>
            <a:off x="251520" y="1412776"/>
            <a:ext cx="1247056" cy="3168352"/>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Step 2</a:t>
            </a:r>
          </a:p>
          <a:p>
            <a:pPr algn="ctr"/>
            <a:endParaRPr lang="en-US" sz="2400" dirty="0"/>
          </a:p>
          <a:p>
            <a:pPr algn="ctr"/>
            <a:r>
              <a:rPr lang="en-US" sz="2400" dirty="0"/>
              <a:t>Query the Index</a:t>
            </a:r>
          </a:p>
        </p:txBody>
      </p:sp>
      <p:sp>
        <p:nvSpPr>
          <p:cNvPr id="12" name="Rectangle 11">
            <a:extLst>
              <a:ext uri="{FF2B5EF4-FFF2-40B4-BE49-F238E27FC236}">
                <a16:creationId xmlns:a16="http://schemas.microsoft.com/office/drawing/2014/main" id="{66DAFE46-3E36-8745-938C-1435BA01F3AF}"/>
              </a:ext>
            </a:extLst>
          </p:cNvPr>
          <p:cNvSpPr/>
          <p:nvPr/>
        </p:nvSpPr>
        <p:spPr>
          <a:xfrm>
            <a:off x="7523158" y="1412776"/>
            <a:ext cx="1441330" cy="3168352"/>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dirty="0"/>
              <a:t>Step 3</a:t>
            </a:r>
          </a:p>
          <a:p>
            <a:pPr algn="ctr"/>
            <a:endParaRPr lang="en-US" sz="2400" dirty="0"/>
          </a:p>
          <a:p>
            <a:pPr algn="ctr"/>
            <a:r>
              <a:rPr lang="en-US" sz="2400" dirty="0"/>
              <a:t>Read Alignment</a:t>
            </a:r>
          </a:p>
        </p:txBody>
      </p:sp>
    </p:spTree>
    <p:extLst>
      <p:ext uri="{BB962C8B-B14F-4D97-AF65-F5344CB8AC3E}">
        <p14:creationId xmlns:p14="http://schemas.microsoft.com/office/powerpoint/2010/main" val="245328119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8D570-69D0-CB49-8162-9F85E308FFC5}"/>
              </a:ext>
            </a:extLst>
          </p:cNvPr>
          <p:cNvSpPr>
            <a:spLocks noGrp="1"/>
          </p:cNvSpPr>
          <p:nvPr>
            <p:ph type="title"/>
          </p:nvPr>
        </p:nvSpPr>
        <p:spPr/>
        <p:txBody>
          <a:bodyPr/>
          <a:lstStyle/>
          <a:p>
            <a:r>
              <a:rPr lang="en-US" dirty="0"/>
              <a:t>MAGNET</a:t>
            </a:r>
          </a:p>
        </p:txBody>
      </p:sp>
      <p:sp>
        <p:nvSpPr>
          <p:cNvPr id="4" name="Slide Number Placeholder 3">
            <a:extLst>
              <a:ext uri="{FF2B5EF4-FFF2-40B4-BE49-F238E27FC236}">
                <a16:creationId xmlns:a16="http://schemas.microsoft.com/office/drawing/2014/main" id="{B3BCD978-1BEC-4B49-9101-126661D439D9}"/>
              </a:ext>
            </a:extLst>
          </p:cNvPr>
          <p:cNvSpPr>
            <a:spLocks noGrp="1"/>
          </p:cNvSpPr>
          <p:nvPr>
            <p:ph type="sldNum" sz="quarter" idx="11"/>
          </p:nvPr>
        </p:nvSpPr>
        <p:spPr/>
        <p:txBody>
          <a:bodyPr/>
          <a:lstStyle/>
          <a:p>
            <a:pPr>
              <a:defRPr/>
            </a:pPr>
            <a:fld id="{43CF7A15-8D90-1445-BE37-F18227DCF408}" type="slidenum">
              <a:rPr lang="en-US" altLang="en-US" smtClean="0"/>
              <a:pPr>
                <a:defRPr/>
              </a:pPr>
              <a:t>7</a:t>
            </a:fld>
            <a:endParaRPr lang="en-US" altLang="en-US"/>
          </a:p>
        </p:txBody>
      </p:sp>
      <p:sp>
        <p:nvSpPr>
          <p:cNvPr id="5" name="Rectangle 4">
            <a:extLst>
              <a:ext uri="{FF2B5EF4-FFF2-40B4-BE49-F238E27FC236}">
                <a16:creationId xmlns:a16="http://schemas.microsoft.com/office/drawing/2014/main" id="{ABCF1363-BE22-4E44-9A43-F54688A66E8E}"/>
              </a:ext>
            </a:extLst>
          </p:cNvPr>
          <p:cNvSpPr/>
          <p:nvPr/>
        </p:nvSpPr>
        <p:spPr>
          <a:xfrm>
            <a:off x="207364" y="990600"/>
            <a:ext cx="8936636" cy="1477328"/>
          </a:xfrm>
          <a:prstGeom prst="rect">
            <a:avLst/>
          </a:prstGeom>
        </p:spPr>
        <p:txBody>
          <a:bodyPr wrap="square">
            <a:spAutoFit/>
          </a:bodyPr>
          <a:lstStyle/>
          <a:p>
            <a:r>
              <a:rPr lang="en-US" dirty="0" err="1"/>
              <a:t>Alser</a:t>
            </a:r>
            <a:r>
              <a:rPr lang="en-US" dirty="0"/>
              <a:t>, Mohammed, </a:t>
            </a:r>
            <a:r>
              <a:rPr lang="en-US" dirty="0" err="1"/>
              <a:t>Onur</a:t>
            </a:r>
            <a:r>
              <a:rPr lang="en-US" dirty="0"/>
              <a:t> </a:t>
            </a:r>
            <a:r>
              <a:rPr lang="en-US" dirty="0" err="1"/>
              <a:t>Mutlu</a:t>
            </a:r>
            <a:r>
              <a:rPr lang="en-US" dirty="0"/>
              <a:t>, and Can </a:t>
            </a:r>
            <a:r>
              <a:rPr lang="en-US" dirty="0" err="1"/>
              <a:t>Alkan</a:t>
            </a:r>
            <a:r>
              <a:rPr lang="en-US" dirty="0"/>
              <a:t>. </a:t>
            </a:r>
          </a:p>
          <a:p>
            <a:r>
              <a:rPr lang="en-US" dirty="0">
                <a:hlinkClick r:id="rId2"/>
              </a:rPr>
              <a:t>"MAGNET: understanding and improving the accuracy of genome pre-alignment filtering"</a:t>
            </a:r>
            <a:endParaRPr lang="en-US" dirty="0"/>
          </a:p>
          <a:p>
            <a:r>
              <a:rPr lang="en-US" i="1" dirty="0"/>
              <a:t>IPSI Transaction</a:t>
            </a:r>
            <a:r>
              <a:rPr lang="en-US" dirty="0"/>
              <a:t> (2017).</a:t>
            </a:r>
          </a:p>
          <a:p>
            <a:r>
              <a:rPr lang="en-US" dirty="0"/>
              <a:t>[</a:t>
            </a:r>
            <a:r>
              <a:rPr lang="en-US" dirty="0">
                <a:hlinkClick r:id="rId3"/>
              </a:rPr>
              <a:t>Source code</a:t>
            </a:r>
            <a:r>
              <a:rPr lang="en-US" dirty="0"/>
              <a:t>]</a:t>
            </a:r>
          </a:p>
        </p:txBody>
      </p:sp>
      <p:pic>
        <p:nvPicPr>
          <p:cNvPr id="7" name="Picture 6">
            <a:extLst>
              <a:ext uri="{FF2B5EF4-FFF2-40B4-BE49-F238E27FC236}">
                <a16:creationId xmlns:a16="http://schemas.microsoft.com/office/drawing/2014/main" id="{FC5F3DC3-0AD5-B741-9531-6D89A0A72C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702" y="2922091"/>
            <a:ext cx="8940800" cy="2565400"/>
          </a:xfrm>
          <a:prstGeom prst="rect">
            <a:avLst/>
          </a:prstGeom>
        </p:spPr>
      </p:pic>
    </p:spTree>
    <p:extLst>
      <p:ext uri="{BB962C8B-B14F-4D97-AF65-F5344CB8AC3E}">
        <p14:creationId xmlns:p14="http://schemas.microsoft.com/office/powerpoint/2010/main" val="10918511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AA947-1F79-F84B-9EF1-D3A6A931498F}"/>
              </a:ext>
            </a:extLst>
          </p:cNvPr>
          <p:cNvSpPr>
            <a:spLocks noGrp="1"/>
          </p:cNvSpPr>
          <p:nvPr>
            <p:ph type="title"/>
          </p:nvPr>
        </p:nvSpPr>
        <p:spPr/>
        <p:txBody>
          <a:bodyPr/>
          <a:lstStyle/>
          <a:p>
            <a:r>
              <a:rPr lang="en-US" dirty="0"/>
              <a:t>On the False Positives of GateKeeper</a:t>
            </a:r>
          </a:p>
        </p:txBody>
      </p:sp>
      <p:sp>
        <p:nvSpPr>
          <p:cNvPr id="3" name="Content Placeholder 2">
            <a:extLst>
              <a:ext uri="{FF2B5EF4-FFF2-40B4-BE49-F238E27FC236}">
                <a16:creationId xmlns:a16="http://schemas.microsoft.com/office/drawing/2014/main" id="{54308D3D-CAD9-3246-B444-A95B4601B457}"/>
              </a:ext>
            </a:extLst>
          </p:cNvPr>
          <p:cNvSpPr>
            <a:spLocks noGrp="1"/>
          </p:cNvSpPr>
          <p:nvPr>
            <p:ph idx="1"/>
          </p:nvPr>
        </p:nvSpPr>
        <p:spPr>
          <a:xfrm>
            <a:off x="228600" y="990600"/>
            <a:ext cx="8610600" cy="5257800"/>
          </a:xfrm>
        </p:spPr>
        <p:txBody>
          <a:bodyPr/>
          <a:lstStyle/>
          <a:p>
            <a:pPr marL="0" indent="0">
              <a:lnSpc>
                <a:spcPct val="150000"/>
              </a:lnSpc>
              <a:buNone/>
            </a:pPr>
            <a:r>
              <a:rPr lang="en-US" dirty="0"/>
              <a:t>We investigate four major sources of false positives:</a:t>
            </a:r>
          </a:p>
          <a:p>
            <a:pPr>
              <a:lnSpc>
                <a:spcPct val="150000"/>
              </a:lnSpc>
            </a:pPr>
            <a:r>
              <a:rPr lang="en-US" dirty="0"/>
              <a:t>Leading and trailing zeros</a:t>
            </a:r>
          </a:p>
          <a:p>
            <a:pPr>
              <a:lnSpc>
                <a:spcPct val="150000"/>
              </a:lnSpc>
            </a:pPr>
            <a:r>
              <a:rPr lang="en-US" dirty="0"/>
              <a:t>Random zeros</a:t>
            </a:r>
          </a:p>
          <a:p>
            <a:pPr>
              <a:lnSpc>
                <a:spcPct val="150000"/>
              </a:lnSpc>
            </a:pPr>
            <a:r>
              <a:rPr lang="en-US" dirty="0"/>
              <a:t>Conservative counting</a:t>
            </a:r>
          </a:p>
          <a:p>
            <a:pPr>
              <a:lnSpc>
                <a:spcPct val="150000"/>
              </a:lnSpc>
            </a:pPr>
            <a:r>
              <a:rPr lang="en-US" dirty="0"/>
              <a:t>Lack of backtracking</a:t>
            </a:r>
          </a:p>
          <a:p>
            <a:pPr>
              <a:lnSpc>
                <a:spcPct val="150000"/>
              </a:lnSpc>
            </a:pPr>
            <a:endParaRPr lang="en-US" dirty="0"/>
          </a:p>
        </p:txBody>
      </p:sp>
      <p:sp>
        <p:nvSpPr>
          <p:cNvPr id="4" name="Slide Number Placeholder 3">
            <a:extLst>
              <a:ext uri="{FF2B5EF4-FFF2-40B4-BE49-F238E27FC236}">
                <a16:creationId xmlns:a16="http://schemas.microsoft.com/office/drawing/2014/main" id="{A2FB7DC3-C08F-584E-B199-6E1DC16114BE}"/>
              </a:ext>
            </a:extLst>
          </p:cNvPr>
          <p:cNvSpPr>
            <a:spLocks noGrp="1"/>
          </p:cNvSpPr>
          <p:nvPr>
            <p:ph type="sldNum" sz="quarter" idx="11"/>
          </p:nvPr>
        </p:nvSpPr>
        <p:spPr/>
        <p:txBody>
          <a:bodyPr/>
          <a:lstStyle/>
          <a:p>
            <a:pPr>
              <a:defRPr/>
            </a:pPr>
            <a:fld id="{43CF7A15-8D90-1445-BE37-F18227DCF408}" type="slidenum">
              <a:rPr lang="en-US" altLang="en-US" smtClean="0"/>
              <a:pPr>
                <a:defRPr/>
              </a:pPr>
              <a:t>8</a:t>
            </a:fld>
            <a:endParaRPr lang="en-US" altLang="en-US"/>
          </a:p>
        </p:txBody>
      </p:sp>
    </p:spTree>
    <p:extLst>
      <p:ext uri="{BB962C8B-B14F-4D97-AF65-F5344CB8AC3E}">
        <p14:creationId xmlns:p14="http://schemas.microsoft.com/office/powerpoint/2010/main" val="198130637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1C091-CE72-9547-80DD-5D7563DBB63E}"/>
              </a:ext>
            </a:extLst>
          </p:cNvPr>
          <p:cNvSpPr>
            <a:spLocks noGrp="1"/>
          </p:cNvSpPr>
          <p:nvPr>
            <p:ph type="title"/>
          </p:nvPr>
        </p:nvSpPr>
        <p:spPr/>
        <p:txBody>
          <a:bodyPr/>
          <a:lstStyle/>
          <a:p>
            <a:r>
              <a:rPr lang="en-US" dirty="0"/>
              <a:t>Leading and Trailing Zeros</a:t>
            </a:r>
          </a:p>
        </p:txBody>
      </p:sp>
      <p:pic>
        <p:nvPicPr>
          <p:cNvPr id="6" name="Content Placeholder 5">
            <a:extLst>
              <a:ext uri="{FF2B5EF4-FFF2-40B4-BE49-F238E27FC236}">
                <a16:creationId xmlns:a16="http://schemas.microsoft.com/office/drawing/2014/main" id="{6B04756B-FC4F-2C43-992B-ED2522AED19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2195512"/>
            <a:ext cx="8610600" cy="3228975"/>
          </a:xfrm>
        </p:spPr>
      </p:pic>
      <p:sp>
        <p:nvSpPr>
          <p:cNvPr id="4" name="Slide Number Placeholder 3">
            <a:extLst>
              <a:ext uri="{FF2B5EF4-FFF2-40B4-BE49-F238E27FC236}">
                <a16:creationId xmlns:a16="http://schemas.microsoft.com/office/drawing/2014/main" id="{E87BA0EE-6920-7644-B1E6-11B033296464}"/>
              </a:ext>
            </a:extLst>
          </p:cNvPr>
          <p:cNvSpPr>
            <a:spLocks noGrp="1"/>
          </p:cNvSpPr>
          <p:nvPr>
            <p:ph type="sldNum" sz="quarter" idx="11"/>
          </p:nvPr>
        </p:nvSpPr>
        <p:spPr/>
        <p:txBody>
          <a:bodyPr/>
          <a:lstStyle/>
          <a:p>
            <a:pPr>
              <a:defRPr/>
            </a:pPr>
            <a:fld id="{43CF7A15-8D90-1445-BE37-F18227DCF408}" type="slidenum">
              <a:rPr lang="en-US" altLang="en-US" smtClean="0"/>
              <a:pPr>
                <a:defRPr/>
              </a:pPr>
              <a:t>9</a:t>
            </a:fld>
            <a:endParaRPr lang="en-US" altLang="en-US"/>
          </a:p>
        </p:txBody>
      </p:sp>
    </p:spTree>
    <p:extLst>
      <p:ext uri="{BB962C8B-B14F-4D97-AF65-F5344CB8AC3E}">
        <p14:creationId xmlns:p14="http://schemas.microsoft.com/office/powerpoint/2010/main" val="3739494366"/>
      </p:ext>
    </p:extLst>
  </p:cSld>
  <p:clrMapOvr>
    <a:masterClrMapping/>
  </p:clrMapOvr>
  <p:transition/>
</p:sld>
</file>

<file path=ppt/theme/theme1.xml><?xml version="1.0" encoding="utf-8"?>
<a:theme xmlns:a="http://schemas.openxmlformats.org/drawingml/2006/main" name="2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4.xml><?xml version="1.0" encoding="utf-8"?>
<a:theme xmlns:a="http://schemas.openxmlformats.org/drawingml/2006/main" name="8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Edge">
  <a:themeElements>
    <a:clrScheme name="Custom 1">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0432FF"/>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3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5_Edg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just">
          <a:defRPr sz="400" b="1" dirty="0">
            <a:solidFill>
              <a:schemeClr val="bg2"/>
            </a:solidFill>
            <a:latin typeface="europa"/>
          </a:defRPr>
        </a:defPPr>
      </a:lstStyle>
    </a:sp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emplate/>
  <TotalTime>17672</TotalTime>
  <Words>2465</Words>
  <Application>Microsoft Office PowerPoint</Application>
  <PresentationFormat>On-screen Show (4:3)</PresentationFormat>
  <Paragraphs>386</Paragraphs>
  <Slides>45</Slides>
  <Notes>7</Notes>
  <HiddenSlides>0</HiddenSlides>
  <MMClips>1</MMClips>
  <ScaleCrop>false</ScaleCrop>
  <HeadingPairs>
    <vt:vector size="8" baseType="variant">
      <vt:variant>
        <vt:lpstr>Fonts Used</vt:lpstr>
      </vt:variant>
      <vt:variant>
        <vt:i4>9</vt:i4>
      </vt:variant>
      <vt:variant>
        <vt:lpstr>Theme</vt:lpstr>
      </vt:variant>
      <vt:variant>
        <vt:i4>10</vt:i4>
      </vt:variant>
      <vt:variant>
        <vt:lpstr>Embedded OLE Servers</vt:lpstr>
      </vt:variant>
      <vt:variant>
        <vt:i4>2</vt:i4>
      </vt:variant>
      <vt:variant>
        <vt:lpstr>Slide Titles</vt:lpstr>
      </vt:variant>
      <vt:variant>
        <vt:i4>45</vt:i4>
      </vt:variant>
    </vt:vector>
  </HeadingPairs>
  <TitlesOfParts>
    <vt:vector size="66" baseType="lpstr">
      <vt:lpstr>Arial</vt:lpstr>
      <vt:lpstr>Calibri</vt:lpstr>
      <vt:lpstr>Calibri Light</vt:lpstr>
      <vt:lpstr>Cambria Math</vt:lpstr>
      <vt:lpstr>europa</vt:lpstr>
      <vt:lpstr>Garamond</vt:lpstr>
      <vt:lpstr>Tahoma</vt:lpstr>
      <vt:lpstr>Times New Roman</vt:lpstr>
      <vt:lpstr>Wingdings</vt:lpstr>
      <vt:lpstr>2_Edge</vt:lpstr>
      <vt:lpstr>3_Edge</vt:lpstr>
      <vt:lpstr>1_Metropolitan_bullet</vt:lpstr>
      <vt:lpstr>83_Edge</vt:lpstr>
      <vt:lpstr>10_Edge</vt:lpstr>
      <vt:lpstr>4_Edge</vt:lpstr>
      <vt:lpstr>12_Edge</vt:lpstr>
      <vt:lpstr>133_Edge</vt:lpstr>
      <vt:lpstr>5_Edge</vt:lpstr>
      <vt:lpstr>6_Edge</vt:lpstr>
      <vt:lpstr>Visio</vt:lpstr>
      <vt:lpstr>Worksheet</vt:lpstr>
      <vt:lpstr>P&amp;S Mobile Genomics Lecture 6: MAGNET &amp; Shouji</vt:lpstr>
      <vt:lpstr>Previous Lectures</vt:lpstr>
      <vt:lpstr>PowerPoint Presentation</vt:lpstr>
      <vt:lpstr>Goal: Minimizing Alignment Time</vt:lpstr>
      <vt:lpstr>Key Idea</vt:lpstr>
      <vt:lpstr>Ideal Filtering Algorithm </vt:lpstr>
      <vt:lpstr>MAGNET</vt:lpstr>
      <vt:lpstr>On the False Positives of GateKeeper</vt:lpstr>
      <vt:lpstr>Leading and Trailing Zeros</vt:lpstr>
      <vt:lpstr>Random Zeros</vt:lpstr>
      <vt:lpstr>Conservative Counting</vt:lpstr>
      <vt:lpstr>Lack of Backtracking</vt:lpstr>
      <vt:lpstr>PowerPoint Presentation</vt:lpstr>
      <vt:lpstr>MAGNET (AACBB 2018, TIR 2017)</vt:lpstr>
      <vt:lpstr>MAGNET Walkthrough</vt:lpstr>
      <vt:lpstr>Number of Iterations in MAGNET</vt:lpstr>
      <vt:lpstr>MAGNET Walkthrough</vt:lpstr>
      <vt:lpstr>MAGNET Accelerator</vt:lpstr>
      <vt:lpstr>MAGNET (AACBB 2018, TIR 2017)</vt:lpstr>
      <vt:lpstr>More on MAGNET</vt:lpstr>
      <vt:lpstr>PowerPoint Presentation</vt:lpstr>
      <vt:lpstr>Shouji (障子)</vt:lpstr>
      <vt:lpstr>Shouji</vt:lpstr>
      <vt:lpstr>Dot Plot [Lipman and Pearson, 1985]</vt:lpstr>
      <vt:lpstr>Shouji</vt:lpstr>
      <vt:lpstr>Building the Neighborhood Map</vt:lpstr>
      <vt:lpstr>PowerPoint Presentation</vt:lpstr>
      <vt:lpstr>PowerPoint Presentation</vt:lpstr>
      <vt:lpstr>What Does Shouji Mean?</vt:lpstr>
      <vt:lpstr>Sliding Window Size</vt:lpstr>
      <vt:lpstr>Hardware Implementation</vt:lpstr>
      <vt:lpstr>Shouji</vt:lpstr>
      <vt:lpstr>More on Shouji</vt:lpstr>
      <vt:lpstr>Assignment #2</vt:lpstr>
      <vt:lpstr>PowerPoint Presentation</vt:lpstr>
      <vt:lpstr>More on GateKeeper [Alser+, Bioinformatics 2017]</vt:lpstr>
      <vt:lpstr>Read Mapping in 111 pages! </vt:lpstr>
      <vt:lpstr>Accelerating Read Mapping</vt:lpstr>
      <vt:lpstr>Detailed Analysis of Tackling the Bottleneck</vt:lpstr>
      <vt:lpstr>More on Fast Genome Analysis …</vt:lpstr>
      <vt:lpstr>More on Intelligent Genome Analysis …</vt:lpstr>
      <vt:lpstr>Detailed Lectures on Genome Analysis</vt:lpstr>
      <vt:lpstr>Prior Research on Genome Analysis (1/2)</vt:lpstr>
      <vt:lpstr>Prior Research on Genome Analysis (2/2)</vt:lpstr>
      <vt:lpstr>P&amp;S Mobile Genomics Lecture 6: MAGNET &amp; Shouji</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18-741  Advanced Computer Architecture Lecture 1: Intro and Basics</dc:title>
  <dc:creator>Onur Mutlu</dc:creator>
  <cp:lastModifiedBy>J L</cp:lastModifiedBy>
  <cp:revision>733</cp:revision>
  <cp:lastPrinted>2021-11-03T07:57:52Z</cp:lastPrinted>
  <dcterms:created xsi:type="dcterms:W3CDTF">2010-09-08T00:51:32Z</dcterms:created>
  <dcterms:modified xsi:type="dcterms:W3CDTF">2022-11-20T23:53:09Z</dcterms:modified>
</cp:coreProperties>
</file>